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970B"/>
    <a:srgbClr val="0F4408"/>
    <a:srgbClr val="AE145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7411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7412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7413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7414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7415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7416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7417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7418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1741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1742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1742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1742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5DB7318-BAAD-4CD2-8D44-7F9CE670BEC7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82492A-0D43-4A6E-B1E9-A8BABEA33B5D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8ED0F8-C1F5-4C59-9DD0-36C63C74C0AE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35F4A9-29BC-40D0-9BA0-6171F3D98606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C6E31A-DCE8-42E3-8870-CB8E6418F7FB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F83B2E-5DDC-4C96-A0FF-44BE35FF7B88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83FAA4-EAEA-4B99-A7EF-3904C6F117D6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334ECC-C108-4651-9B4F-CD538051C2D4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BC62A4-5A16-4B3E-90AE-067E266085A4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2CE93C-AFF9-4F05-9CCB-85988594DD6F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E32A82-C393-4F39-9343-6EC967FB6AA0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79A096F-D059-4580-B090-C1D6C8628062}" type="slidenum">
              <a:rPr lang="hu-HU"/>
              <a:pPr/>
              <a:t>‹#›</a:t>
            </a:fld>
            <a:endParaRPr lang="hu-HU"/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6389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639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639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639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639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639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639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39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1639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639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639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/>
              <a:t/>
            </a:r>
            <a:br>
              <a:rPr lang="hu-HU" sz="3600"/>
            </a:br>
            <a:r>
              <a:rPr lang="hu-HU" sz="3600"/>
              <a:t/>
            </a:r>
            <a:br>
              <a:rPr lang="hu-HU" sz="3600"/>
            </a:br>
            <a:r>
              <a:rPr lang="hu-HU" sz="3600"/>
              <a:t/>
            </a:r>
            <a:br>
              <a:rPr lang="hu-HU" sz="3600"/>
            </a:br>
            <a:r>
              <a:rPr lang="hu-HU" sz="3600"/>
              <a:t/>
            </a:r>
            <a:br>
              <a:rPr lang="hu-HU" sz="3600"/>
            </a:br>
            <a:r>
              <a:rPr lang="hu-HU" sz="3600"/>
              <a:t/>
            </a:r>
            <a:br>
              <a:rPr lang="hu-HU" sz="3600"/>
            </a:br>
            <a:r>
              <a:rPr lang="hu-HU" sz="3600"/>
              <a:t/>
            </a:r>
            <a:br>
              <a:rPr lang="hu-HU" sz="3600"/>
            </a:br>
            <a:r>
              <a:rPr lang="hu-HU" sz="3600"/>
              <a:t/>
            </a:r>
            <a:br>
              <a:rPr lang="hu-HU" sz="3600"/>
            </a:br>
            <a:r>
              <a:rPr lang="hu-HU" sz="3600"/>
              <a:t/>
            </a:r>
            <a:br>
              <a:rPr lang="hu-HU" sz="3600"/>
            </a:br>
            <a:r>
              <a:rPr lang="hu-HU" sz="3600"/>
              <a:t/>
            </a:r>
            <a:br>
              <a:rPr lang="hu-HU" sz="3600"/>
            </a:br>
            <a:r>
              <a:rPr lang="hu-HU" sz="3600"/>
              <a:t>Az osztály és az iskolapszichológus</a:t>
            </a:r>
            <a:br>
              <a:rPr lang="hu-HU" sz="3600"/>
            </a:br>
            <a:r>
              <a:rPr lang="hu-HU" sz="3600"/>
              <a:t/>
            </a:r>
            <a:br>
              <a:rPr lang="hu-HU" sz="3600"/>
            </a:br>
            <a:r>
              <a:rPr lang="hu-HU" sz="3600"/>
              <a:t>együttműködési lehetőségei</a:t>
            </a:r>
            <a:br>
              <a:rPr lang="hu-HU" sz="3600"/>
            </a:br>
            <a:r>
              <a:rPr lang="hu-HU" sz="2400"/>
              <a:t/>
            </a:r>
            <a:br>
              <a:rPr lang="hu-HU" sz="2400"/>
            </a:br>
            <a:r>
              <a:rPr lang="hu-HU" sz="2400"/>
              <a:t/>
            </a:r>
            <a:br>
              <a:rPr lang="hu-HU" sz="2400"/>
            </a:br>
            <a:r>
              <a:rPr lang="hu-HU" sz="1800"/>
              <a:t>Iskolapszichológusok Módszertani Bázisa</a:t>
            </a:r>
            <a:br>
              <a:rPr lang="hu-HU" sz="1800"/>
            </a:br>
            <a:r>
              <a:rPr lang="hu-HU" sz="1800"/>
              <a:t>Budapest, 2012. november 27.</a:t>
            </a:r>
            <a:br>
              <a:rPr lang="hu-HU" sz="1800"/>
            </a:br>
            <a:r>
              <a:rPr lang="hu-HU" sz="2400"/>
              <a:t/>
            </a:r>
            <a:br>
              <a:rPr lang="hu-HU" sz="2400"/>
            </a:br>
            <a:r>
              <a:rPr lang="hu-HU" sz="2400"/>
              <a:t>                                                                                         </a:t>
            </a:r>
            <a:r>
              <a:rPr lang="hu-HU" sz="1400"/>
              <a:t>Szabó Csilla</a:t>
            </a:r>
            <a:br>
              <a:rPr lang="hu-HU" sz="1400"/>
            </a:br>
            <a:r>
              <a:rPr lang="hu-HU" sz="1400"/>
              <a:t>                                                                                                        pedagógiai és tanácsadó szakpszichológus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/>
              <a:t>Középfokú intézmények osztályaiban</a:t>
            </a:r>
            <a:br>
              <a:rPr lang="hu-HU" sz="4000"/>
            </a:br>
            <a:r>
              <a:rPr lang="hu-HU" sz="2800"/>
              <a:t>/30-35 fő/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000" u="sng"/>
              <a:t>Indirekt módszerek:</a:t>
            </a:r>
          </a:p>
          <a:p>
            <a:pPr>
              <a:lnSpc>
                <a:spcPct val="90000"/>
              </a:lnSpc>
            </a:pPr>
            <a:r>
              <a:rPr lang="hu-HU" sz="2000"/>
              <a:t>Pedagógussal konzultáció</a:t>
            </a:r>
          </a:p>
          <a:p>
            <a:pPr>
              <a:lnSpc>
                <a:spcPct val="90000"/>
              </a:lnSpc>
            </a:pPr>
            <a:r>
              <a:rPr lang="hu-HU" sz="2000"/>
              <a:t>Esetmegbeszélések / a szabályok mentén!/</a:t>
            </a:r>
          </a:p>
          <a:p>
            <a:pPr>
              <a:lnSpc>
                <a:spcPct val="90000"/>
              </a:lnSpc>
            </a:pPr>
            <a:r>
              <a:rPr lang="hu-HU" sz="2000"/>
              <a:t>Osztályfőnök „felkészítése”, szakirodalom adása</a:t>
            </a:r>
          </a:p>
          <a:p>
            <a:pPr>
              <a:lnSpc>
                <a:spcPct val="90000"/>
              </a:lnSpc>
            </a:pPr>
            <a:r>
              <a:rPr lang="hu-HU" sz="2000"/>
              <a:t>Szülői értekezleten bemutatkozás</a:t>
            </a:r>
          </a:p>
          <a:p>
            <a:pPr>
              <a:lnSpc>
                <a:spcPct val="90000"/>
              </a:lnSpc>
            </a:pPr>
            <a:r>
              <a:rPr lang="hu-HU" sz="2000"/>
              <a:t>Tematikus,fakultatív szülői értekezlet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000" i="1" u="sng"/>
              <a:t>Szervezési nehézségek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000" i="1"/>
              <a:t>-    osztályfőnöki órák szerepe a középfokú intézményekben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hu-HU" sz="2000" i="1"/>
              <a:t>óraszám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hu-HU" sz="2000" i="1"/>
              <a:t>diákok nyitottsága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hu-HU" sz="2000" i="1"/>
              <a:t>tanárok  nyitottsága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hu-HU" sz="2000" i="1"/>
          </a:p>
          <a:p>
            <a:pPr>
              <a:lnSpc>
                <a:spcPct val="90000"/>
              </a:lnSpc>
              <a:buFontTx/>
              <a:buNone/>
            </a:pPr>
            <a:r>
              <a:rPr lang="hu-HU" sz="2000"/>
              <a:t>Külön kérdés : a pszichológia oktatója vagy gyakorló pszichológus?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hu-HU" sz="2000"/>
          </a:p>
          <a:p>
            <a:pPr>
              <a:lnSpc>
                <a:spcPct val="90000"/>
              </a:lnSpc>
            </a:pPr>
            <a:endParaRPr lang="hu-HU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Kérdések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Ki lehet iskolapszichológus?</a:t>
            </a:r>
          </a:p>
          <a:p>
            <a:r>
              <a:rPr lang="hu-HU"/>
              <a:t>Milyen keretek között dolgozhat a szakember?</a:t>
            </a:r>
          </a:p>
          <a:p>
            <a:r>
              <a:rPr lang="hu-HU"/>
              <a:t>Mit vállalhat az adott/kapott/ keretek között?</a:t>
            </a:r>
          </a:p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Összegzés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z="2800"/>
              <a:t>Szakmai alapok és kompetencia határai</a:t>
            </a:r>
          </a:p>
          <a:p>
            <a:pPr>
              <a:lnSpc>
                <a:spcPct val="90000"/>
              </a:lnSpc>
            </a:pPr>
            <a:r>
              <a:rPr lang="hu-HU" sz="2800"/>
              <a:t>Alapvető szabályok betartása</a:t>
            </a:r>
          </a:p>
          <a:p>
            <a:pPr>
              <a:lnSpc>
                <a:spcPct val="90000"/>
              </a:lnSpc>
            </a:pPr>
            <a:r>
              <a:rPr lang="hu-HU" sz="2800"/>
              <a:t>Hitelesség megőrzése</a:t>
            </a:r>
          </a:p>
          <a:p>
            <a:pPr>
              <a:lnSpc>
                <a:spcPct val="90000"/>
              </a:lnSpc>
            </a:pPr>
            <a:r>
              <a:rPr lang="hu-HU" sz="2800"/>
              <a:t>Az adott intézmény helyzete, légköre</a:t>
            </a:r>
          </a:p>
          <a:p>
            <a:pPr>
              <a:lnSpc>
                <a:spcPct val="90000"/>
              </a:lnSpc>
            </a:pPr>
            <a:r>
              <a:rPr lang="hu-HU" sz="2800"/>
              <a:t>Kapcsolat az osztályfőnökkel, szaktanárokkal, szülőkkel</a:t>
            </a:r>
          </a:p>
          <a:p>
            <a:pPr>
              <a:lnSpc>
                <a:spcPct val="90000"/>
              </a:lnSpc>
            </a:pPr>
            <a:r>
              <a:rPr lang="hu-HU" sz="2800"/>
              <a:t>Az osztály jellemzői</a:t>
            </a:r>
          </a:p>
          <a:p>
            <a:pPr>
              <a:lnSpc>
                <a:spcPct val="90000"/>
              </a:lnSpc>
            </a:pPr>
            <a:r>
              <a:rPr lang="hu-HU" sz="2800"/>
              <a:t>Folyamatos alkalmazkodás és megújulás …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hu-HU" sz="2800" i="1"/>
              <a:t>és akkor örömmel végzett,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hu-HU" sz="2800" i="1"/>
              <a:t> de komoly játék az egész </a:t>
            </a:r>
            <a:r>
              <a:rPr lang="hu-HU" sz="2800" i="1">
                <a:sym typeface="Wingdings" pitchFamily="2" charset="2"/>
              </a:rPr>
              <a:t></a:t>
            </a:r>
            <a:endParaRPr lang="hu-HU" sz="2800" i="1"/>
          </a:p>
          <a:p>
            <a:pPr>
              <a:lnSpc>
                <a:spcPct val="90000"/>
              </a:lnSpc>
            </a:pPr>
            <a:endParaRPr lang="hu-HU" sz="28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hu-HU"/>
          </a:p>
          <a:p>
            <a:pPr algn="ctr"/>
            <a:endParaRPr lang="hu-HU"/>
          </a:p>
          <a:p>
            <a:pPr algn="ctr">
              <a:buFont typeface="Wingdings" pitchFamily="2" charset="2"/>
              <a:buNone/>
            </a:pPr>
            <a:r>
              <a:rPr lang="hu-HU"/>
              <a:t>Köszönöm a figyelmet!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/>
              <a:t>Mire számíthat a hallgató?</a:t>
            </a:r>
            <a:br>
              <a:rPr lang="hu-HU" sz="4000"/>
            </a:br>
            <a:endParaRPr lang="hu-HU" sz="36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z="2400"/>
              <a:t>Műfaja:</a:t>
            </a:r>
            <a:r>
              <a:rPr lang="hu-HU" sz="2800"/>
              <a:t> „s</a:t>
            </a:r>
            <a:r>
              <a:rPr lang="hu-HU" sz="2400"/>
              <a:t>zubjektív beszámoló”</a:t>
            </a:r>
          </a:p>
          <a:p>
            <a:pPr>
              <a:lnSpc>
                <a:spcPct val="90000"/>
              </a:lnSpc>
            </a:pPr>
            <a:r>
              <a:rPr lang="hu-HU" sz="2400"/>
              <a:t>Mit kaptam a pedagógusi gyakorlattól? (1982-1993)</a:t>
            </a:r>
          </a:p>
          <a:p>
            <a:pPr>
              <a:lnSpc>
                <a:spcPct val="90000"/>
              </a:lnSpc>
            </a:pPr>
            <a:r>
              <a:rPr lang="hu-HU" sz="2400"/>
              <a:t>A két szakember attitűdje, feladat- és hatásköre, szabályrendszere, képzettsége… </a:t>
            </a:r>
          </a:p>
          <a:p>
            <a:pPr>
              <a:lnSpc>
                <a:spcPct val="90000"/>
              </a:lnSpc>
            </a:pPr>
            <a:r>
              <a:rPr lang="hu-HU" sz="2400"/>
              <a:t>Viták és belső vívódások --- a változás</a:t>
            </a:r>
          </a:p>
          <a:p>
            <a:pPr>
              <a:lnSpc>
                <a:spcPct val="90000"/>
              </a:lnSpc>
            </a:pPr>
            <a:r>
              <a:rPr lang="hu-HU" sz="2400"/>
              <a:t>A pedagógiai és pszichológiai módszerek találkozására kezdeményezések</a:t>
            </a:r>
          </a:p>
          <a:p>
            <a:pPr>
              <a:lnSpc>
                <a:spcPct val="90000"/>
              </a:lnSpc>
            </a:pPr>
            <a:r>
              <a:rPr lang="hu-HU" sz="2400"/>
              <a:t>Az iskolapszichológusi gyakorlat,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hu-HU" sz="2400"/>
              <a:t>azaz: ahogy én látom  a hivatásom egy szeletét(1992-től)</a:t>
            </a:r>
          </a:p>
          <a:p>
            <a:pPr>
              <a:lnSpc>
                <a:spcPct val="90000"/>
              </a:lnSpc>
            </a:pPr>
            <a:r>
              <a:rPr lang="hu-HU" sz="2400"/>
              <a:t>Összegzés</a:t>
            </a:r>
            <a:br>
              <a:rPr lang="hu-HU" sz="2400"/>
            </a:br>
            <a:endParaRPr lang="hu-HU" sz="2400"/>
          </a:p>
          <a:p>
            <a:pPr>
              <a:lnSpc>
                <a:spcPct val="90000"/>
              </a:lnSpc>
            </a:pPr>
            <a:endParaRPr lang="hu-HU" sz="2400"/>
          </a:p>
          <a:p>
            <a:pPr>
              <a:lnSpc>
                <a:spcPct val="90000"/>
              </a:lnSpc>
            </a:pPr>
            <a:endParaRPr lang="hu-HU" sz="2400"/>
          </a:p>
          <a:p>
            <a:pPr>
              <a:lnSpc>
                <a:spcPct val="90000"/>
              </a:lnSpc>
            </a:pPr>
            <a:endParaRPr lang="hu-H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hu-HU" sz="3600"/>
              <a:t>Mit kaptam a pedagógusi gyakorlattól?</a:t>
            </a:r>
            <a:br>
              <a:rPr lang="hu-HU" sz="3600"/>
            </a:br>
            <a:r>
              <a:rPr lang="hu-HU" sz="1600"/>
              <a:t>(1982-1993)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000"/>
              <a:t>A pedagógusi szerepben szerzett saját tapasztalatok</a:t>
            </a:r>
          </a:p>
          <a:p>
            <a:r>
              <a:rPr lang="hu-HU" sz="2000"/>
              <a:t>A szakmára jellemző attitűd…, </a:t>
            </a:r>
          </a:p>
          <a:p>
            <a:pPr>
              <a:buFont typeface="Wingdings" pitchFamily="2" charset="2"/>
              <a:buNone/>
            </a:pPr>
            <a:r>
              <a:rPr lang="hu-HU" sz="2000"/>
              <a:t>amely alapvetően más, mint a pszichológusé, de közös pontok…</a:t>
            </a:r>
          </a:p>
          <a:p>
            <a:r>
              <a:rPr lang="hu-HU" sz="2000"/>
              <a:t>Együttműködés a szülővel, családdal, kollégákkal</a:t>
            </a:r>
          </a:p>
          <a:p>
            <a:r>
              <a:rPr lang="hu-HU" sz="2000"/>
              <a:t>Osztályokkal  munka /magas létszámú csoportok!/</a:t>
            </a:r>
          </a:p>
          <a:p>
            <a:r>
              <a:rPr lang="hu-HU" sz="2000"/>
              <a:t>A csoportos és frontális munkaforma megtapasztalása</a:t>
            </a:r>
          </a:p>
          <a:p>
            <a:r>
              <a:rPr lang="hu-HU" sz="2000"/>
              <a:t>Módszertani próbálkozások, kísérletezések</a:t>
            </a:r>
          </a:p>
          <a:p>
            <a:r>
              <a:rPr lang="hu-HU" sz="2000"/>
              <a:t>Szülői értekezletek</a:t>
            </a:r>
          </a:p>
          <a:p>
            <a:r>
              <a:rPr lang="hu-HU" sz="200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/>
              <a:t/>
            </a:r>
            <a:br>
              <a:rPr lang="hu-HU" sz="2800"/>
            </a:br>
            <a:r>
              <a:rPr lang="hu-HU" sz="2800"/>
              <a:t>Módszertani próbálkozások, kísérletezések</a:t>
            </a:r>
            <a:br>
              <a:rPr lang="hu-HU" sz="2800"/>
            </a:br>
            <a:endParaRPr lang="hu-HU" sz="280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hu-HU" u="sng"/>
              <a:t>Szaktanárként:</a:t>
            </a:r>
          </a:p>
          <a:p>
            <a:r>
              <a:rPr lang="hu-HU" sz="1800"/>
              <a:t>irodalom és személyiségfejlesztés /pl.Parainesis../</a:t>
            </a:r>
          </a:p>
          <a:p>
            <a:r>
              <a:rPr lang="hu-HU" sz="1800"/>
              <a:t>„rajzos” irodalom</a:t>
            </a:r>
          </a:p>
          <a:p>
            <a:r>
              <a:rPr lang="hu-HU" sz="1800"/>
              <a:t>iskolarádió</a:t>
            </a:r>
          </a:p>
          <a:p>
            <a:r>
              <a:rPr lang="hu-HU" sz="1800"/>
              <a:t>újságszerkesztés</a:t>
            </a:r>
          </a:p>
          <a:p>
            <a:r>
              <a:rPr lang="hu-HU" sz="1800"/>
              <a:t>olvasókör</a:t>
            </a:r>
          </a:p>
          <a:p>
            <a:r>
              <a:rPr lang="hu-HU" sz="1800"/>
              <a:t>…</a:t>
            </a:r>
          </a:p>
          <a:p>
            <a:r>
              <a:rPr lang="hu-HU" sz="1800"/>
              <a:t>és </a:t>
            </a:r>
            <a:r>
              <a:rPr lang="hu-HU" sz="1800">
                <a:sym typeface="Wingdings" pitchFamily="2" charset="2"/>
              </a:rPr>
              <a:t></a:t>
            </a:r>
            <a:endParaRPr lang="hu-HU" sz="1800"/>
          </a:p>
          <a:p>
            <a:endParaRPr lang="hu-HU" sz="180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hu-HU" u="sng"/>
              <a:t>Osztályfőnökként:</a:t>
            </a:r>
          </a:p>
          <a:p>
            <a:r>
              <a:rPr lang="hu-HU" sz="1800"/>
              <a:t>peremhelyzetű gyerekek </a:t>
            </a:r>
          </a:p>
          <a:p>
            <a:r>
              <a:rPr lang="hu-HU" sz="1800"/>
              <a:t>Iskolarádió, pl.április 1.</a:t>
            </a:r>
          </a:p>
          <a:p>
            <a:r>
              <a:rPr lang="hu-HU" sz="1800"/>
              <a:t>Családi és osztálykirándulások </a:t>
            </a:r>
          </a:p>
          <a:p>
            <a:r>
              <a:rPr lang="hu-HU" sz="1800"/>
              <a:t>Osztályfőnöki órán önismereti játékok</a:t>
            </a:r>
          </a:p>
          <a:p>
            <a:pPr>
              <a:buFont typeface="Wingdings" pitchFamily="2" charset="2"/>
              <a:buNone/>
            </a:pPr>
            <a:r>
              <a:rPr lang="hu-HU" sz="1800"/>
              <a:t> /!/</a:t>
            </a:r>
          </a:p>
          <a:p>
            <a:r>
              <a:rPr lang="hu-HU" sz="1800"/>
              <a:t>Szülők az oszt.főnöki órán </a:t>
            </a:r>
          </a:p>
          <a:p>
            <a:r>
              <a:rPr lang="hu-HU" sz="1800"/>
              <a:t>Közös tevékenységek, munkák</a:t>
            </a:r>
          </a:p>
          <a:p>
            <a:r>
              <a:rPr lang="hu-HU" sz="1800"/>
              <a:t>Pályaorientáció és pályaválasztás</a:t>
            </a:r>
          </a:p>
          <a:p>
            <a:pPr>
              <a:buFont typeface="Wingdings" pitchFamily="2" charset="2"/>
              <a:buNone/>
            </a:pPr>
            <a:r>
              <a:rPr lang="hu-HU" sz="1800"/>
              <a:t>/pl. jellemzés a szülőktől --- 15éves találkozó/</a:t>
            </a:r>
          </a:p>
          <a:p>
            <a:r>
              <a:rPr lang="hu-HU" sz="1800"/>
              <a:t>…</a:t>
            </a:r>
          </a:p>
          <a:p>
            <a:r>
              <a:rPr lang="hu-HU" sz="1800"/>
              <a:t>és </a:t>
            </a:r>
            <a:r>
              <a:rPr lang="hu-HU" sz="1800">
                <a:sym typeface="Wingdings" pitchFamily="2" charset="2"/>
              </a:rPr>
              <a:t></a:t>
            </a:r>
            <a:endParaRPr lang="hu-HU" sz="1800"/>
          </a:p>
          <a:p>
            <a:pPr>
              <a:buFont typeface="Wingdings" pitchFamily="2" charset="2"/>
              <a:buNone/>
            </a:pPr>
            <a:endParaRPr lang="hu-HU" sz="1800"/>
          </a:p>
          <a:p>
            <a:pPr>
              <a:buFont typeface="Wingdings" pitchFamily="2" charset="2"/>
              <a:buNone/>
            </a:pPr>
            <a:endParaRPr lang="hu-HU" sz="1800"/>
          </a:p>
          <a:p>
            <a:pPr>
              <a:buFont typeface="Wingdings" pitchFamily="2" charset="2"/>
              <a:buNone/>
            </a:pPr>
            <a:endParaRPr lang="hu-H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94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94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94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94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0" grpId="0" build="p"/>
      <p:bldP spid="1946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/>
              <a:t>A pszichológus attitűdje és szabályai</a:t>
            </a:r>
            <a:br>
              <a:rPr lang="hu-HU" sz="4000"/>
            </a:br>
            <a:r>
              <a:rPr lang="hu-HU" sz="1600"/>
              <a:t>(1992-től 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hu-HU"/>
              <a:t>…a teljesség igénye nélkül</a:t>
            </a:r>
          </a:p>
          <a:p>
            <a:pPr>
              <a:buFont typeface="Wingdings" pitchFamily="2" charset="2"/>
              <a:buNone/>
            </a:pPr>
            <a:endParaRPr lang="hu-HU"/>
          </a:p>
          <a:p>
            <a:r>
              <a:rPr lang="hu-HU"/>
              <a:t>Szabályok és attitűd változása</a:t>
            </a:r>
          </a:p>
          <a:p>
            <a:r>
              <a:rPr lang="hu-HU"/>
              <a:t>Önkéntesség, titoktartás elve </a:t>
            </a:r>
          </a:p>
          <a:p>
            <a:r>
              <a:rPr lang="hu-HU"/>
              <a:t>Csoportszabályok közösen/a passzolás joga/</a:t>
            </a:r>
          </a:p>
          <a:p>
            <a:r>
              <a:rPr lang="hu-HU"/>
              <a:t>Engedélyeztetés, hozzájárulás  18. év alatt</a:t>
            </a:r>
          </a:p>
          <a:p>
            <a:r>
              <a:rPr lang="hu-HU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 formai elkülönítés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5613" cy="4525963"/>
          </a:xfrm>
        </p:spPr>
        <p:txBody>
          <a:bodyPr/>
          <a:lstStyle/>
          <a:p>
            <a:r>
              <a:rPr lang="hu-HU" sz="2800"/>
              <a:t> alapfok – középfok</a:t>
            </a:r>
          </a:p>
          <a:p>
            <a:r>
              <a:rPr lang="hu-HU" sz="2800"/>
              <a:t> csoport – osztály </a:t>
            </a:r>
          </a:p>
          <a:p>
            <a:pPr>
              <a:buFont typeface="Wingdings" pitchFamily="2" charset="2"/>
              <a:buNone/>
            </a:pPr>
            <a:r>
              <a:rPr lang="hu-HU" sz="2800"/>
              <a:t>/alacsony létszámú osztályok /</a:t>
            </a:r>
          </a:p>
          <a:p>
            <a:r>
              <a:rPr lang="hu-HU" sz="2800"/>
              <a:t>direkt – indirekt</a:t>
            </a:r>
          </a:p>
          <a:p>
            <a:r>
              <a:rPr lang="hu-HU" sz="2800"/>
              <a:t>engedéllyel – hozzájárulás nélkül /infok átadása/</a:t>
            </a:r>
          </a:p>
          <a:p>
            <a:pPr>
              <a:buFont typeface="Wingdings" pitchFamily="2" charset="2"/>
              <a:buNone/>
            </a:pPr>
            <a:endParaRPr lang="hu-HU" sz="2800"/>
          </a:p>
          <a:p>
            <a:r>
              <a:rPr lang="hu-HU" sz="2000"/>
              <a:t>ÉS </a:t>
            </a:r>
          </a:p>
          <a:p>
            <a:pPr>
              <a:buFont typeface="Wingdings" pitchFamily="2" charset="2"/>
              <a:buNone/>
            </a:pPr>
            <a:r>
              <a:rPr lang="hu-HU" sz="2000"/>
              <a:t>a pszichológus státusza</a:t>
            </a:r>
            <a:r>
              <a:rPr lang="hu-HU" sz="1800"/>
              <a:t> / teljes vagy részállás, „utazó”szakemberek/ </a:t>
            </a:r>
          </a:p>
          <a:p>
            <a:pPr algn="r">
              <a:buFont typeface="Wingdings" pitchFamily="2" charset="2"/>
              <a:buNone/>
            </a:pPr>
            <a:r>
              <a:rPr lang="hu-HU" sz="1800"/>
              <a:t>                                            </a:t>
            </a:r>
            <a:r>
              <a:rPr lang="hu-HU" sz="2000"/>
              <a:t>és a vállalható feladatok köre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500563" y="1700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/>
              <a:t>Alapfokú intézmény </a:t>
            </a:r>
            <a:br>
              <a:rPr lang="hu-HU" sz="4000"/>
            </a:br>
            <a:r>
              <a:rPr lang="hu-HU" sz="4000"/>
              <a:t> alacsony létszámú osztályaiban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hu-HU" sz="2000"/>
              <a:t>Pl. alapítványi iskolák, Irányi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000" u="sng"/>
              <a:t>Közvetlen módszerek:</a:t>
            </a:r>
          </a:p>
          <a:p>
            <a:pPr>
              <a:lnSpc>
                <a:spcPct val="90000"/>
              </a:lnSpc>
            </a:pPr>
            <a:r>
              <a:rPr lang="hu-HU" sz="1800">
                <a:solidFill>
                  <a:srgbClr val="12970B"/>
                </a:solidFill>
              </a:rPr>
              <a:t>Mesék megbeszélése,  mese rajzokban</a:t>
            </a:r>
          </a:p>
          <a:p>
            <a:pPr>
              <a:lnSpc>
                <a:spcPct val="90000"/>
              </a:lnSpc>
            </a:pPr>
            <a:r>
              <a:rPr lang="hu-HU" sz="1800">
                <a:solidFill>
                  <a:srgbClr val="12970B"/>
                </a:solidFill>
              </a:rPr>
              <a:t>5-6.osztály: pl. Heltai fabulák </a:t>
            </a:r>
          </a:p>
          <a:p>
            <a:pPr>
              <a:lnSpc>
                <a:spcPct val="90000"/>
              </a:lnSpc>
            </a:pPr>
            <a:r>
              <a:rPr lang="hu-HU" sz="1800">
                <a:solidFill>
                  <a:srgbClr val="12970B"/>
                </a:solidFill>
              </a:rPr>
              <a:t>7-8.osztály: „színes”zene </a:t>
            </a:r>
          </a:p>
          <a:p>
            <a:pPr>
              <a:lnSpc>
                <a:spcPct val="90000"/>
              </a:lnSpc>
            </a:pPr>
            <a:r>
              <a:rPr lang="hu-HU" sz="1800"/>
              <a:t>Önismeret és készségfejlesztés</a:t>
            </a:r>
            <a:endParaRPr lang="hu-HU" sz="1600"/>
          </a:p>
          <a:p>
            <a:pPr>
              <a:lnSpc>
                <a:spcPct val="90000"/>
              </a:lnSpc>
            </a:pPr>
            <a:r>
              <a:rPr lang="hu-HU" sz="1800"/>
              <a:t>Pályaorientáció és pályaválasztás előkészítése</a:t>
            </a:r>
            <a:r>
              <a:rPr lang="hu-HU" sz="1600"/>
              <a:t>/</a:t>
            </a:r>
            <a:r>
              <a:rPr lang="hu-HU" sz="1600">
                <a:solidFill>
                  <a:srgbClr val="12970B"/>
                </a:solidFill>
              </a:rPr>
              <a:t>fogalmak tisztázása, iskolarendszer felépítése…/</a:t>
            </a:r>
          </a:p>
          <a:p>
            <a:pPr>
              <a:lnSpc>
                <a:spcPct val="90000"/>
              </a:lnSpc>
            </a:pPr>
            <a:r>
              <a:rPr lang="hu-HU" sz="1800"/>
              <a:t>Methálhigiénes programok /Csendes Éva/</a:t>
            </a:r>
          </a:p>
          <a:p>
            <a:pPr>
              <a:lnSpc>
                <a:spcPct val="90000"/>
              </a:lnSpc>
            </a:pPr>
            <a:r>
              <a:rPr lang="hu-HU" sz="1800"/>
              <a:t>Felmérések /</a:t>
            </a:r>
            <a:r>
              <a:rPr lang="hu-HU" sz="1800">
                <a:solidFill>
                  <a:srgbClr val="12970B"/>
                </a:solidFill>
              </a:rPr>
              <a:t>szociometria,</a:t>
            </a:r>
            <a:r>
              <a:rPr lang="hu-HU" sz="1800"/>
              <a:t> tanulással kapcsolatos felmérés, szűrés/</a:t>
            </a:r>
          </a:p>
          <a:p>
            <a:pPr>
              <a:lnSpc>
                <a:spcPct val="90000"/>
              </a:lnSpc>
            </a:pPr>
            <a:r>
              <a:rPr lang="hu-HU" sz="1800"/>
              <a:t>Közös oszt.f.órák a védőnővel /életmód,felvilágosítás /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000" u="sng"/>
              <a:t>Közvetett módszerek: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hu-HU" sz="1800">
                <a:solidFill>
                  <a:srgbClr val="12970B"/>
                </a:solidFill>
              </a:rPr>
              <a:t>Együttműködés a pedagógusokkal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hu-HU" sz="1800">
                <a:solidFill>
                  <a:srgbClr val="12970B"/>
                </a:solidFill>
              </a:rPr>
              <a:t>Konzultáció és együttműködés a szülőkkel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hu-HU" sz="1800">
                <a:solidFill>
                  <a:srgbClr val="12970B"/>
                </a:solidFill>
              </a:rPr>
              <a:t>Szülői értekezletek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hu-HU" sz="1800"/>
              <a:t>Szülők Klubja –”kerekasztal”</a:t>
            </a:r>
          </a:p>
          <a:p>
            <a:pPr>
              <a:lnSpc>
                <a:spcPct val="90000"/>
              </a:lnSpc>
            </a:pPr>
            <a:endParaRPr lang="hu-H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4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/>
              <a:t>Alapfokú intézmény </a:t>
            </a:r>
            <a:br>
              <a:rPr lang="hu-HU" sz="4000"/>
            </a:br>
            <a:r>
              <a:rPr lang="hu-HU" sz="4000"/>
              <a:t>  osztályaiban /25-27 fő/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hu-HU"/>
              <a:t> 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68313" y="1557338"/>
            <a:ext cx="777557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u="sng">
                <a:effectLst>
                  <a:outerShdw blurRad="38100" dist="38100" dir="2700000" algn="tl">
                    <a:srgbClr val="000000"/>
                  </a:outerShdw>
                </a:effectLst>
              </a:rPr>
              <a:t>Közvetlen módszerek:</a:t>
            </a:r>
          </a:p>
          <a:p>
            <a:pPr>
              <a:buFontTx/>
              <a:buChar char="•"/>
            </a:pPr>
            <a:r>
              <a:rPr lang="hu-HU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hu-HU">
                <a:solidFill>
                  <a:srgbClr val="12970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Mesék megbeszélése,  mese rajzokban  </a:t>
            </a:r>
          </a:p>
          <a:p>
            <a:pPr>
              <a:buFontTx/>
              <a:buChar char="•"/>
            </a:pPr>
            <a:r>
              <a:rPr lang="hu-HU">
                <a:solidFill>
                  <a:srgbClr val="12970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5-6.osztály: pl. Heltai fabulák </a:t>
            </a:r>
          </a:p>
          <a:p>
            <a:pPr>
              <a:buFontTx/>
              <a:buChar char="•"/>
            </a:pPr>
            <a:r>
              <a:rPr lang="hu-HU">
                <a:solidFill>
                  <a:srgbClr val="12970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7-8.osztály: „színes”zene </a:t>
            </a:r>
          </a:p>
          <a:p>
            <a:pPr>
              <a:buFontTx/>
              <a:buChar char="•"/>
            </a:pPr>
            <a:r>
              <a:rPr lang="hu-HU">
                <a:effectLst>
                  <a:outerShdw blurRad="38100" dist="38100" dir="2700000" algn="tl">
                    <a:srgbClr val="000000"/>
                  </a:outerShdw>
                </a:effectLst>
              </a:rPr>
              <a:t>  Önismeret és készségfejlesztés ; CSAK bizonyos feladatok, módszerek!!!</a:t>
            </a:r>
          </a:p>
          <a:p>
            <a:r>
              <a:rPr lang="hu-HU">
                <a:effectLst>
                  <a:outerShdw blurRad="38100" dist="38100" dir="2700000" algn="tl">
                    <a:srgbClr val="000000"/>
                  </a:outerShdw>
                </a:effectLst>
              </a:rPr>
              <a:t> /</a:t>
            </a:r>
            <a:r>
              <a:rPr lang="hu-HU">
                <a:solidFill>
                  <a:srgbClr val="12970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hobbi—Lali,</a:t>
            </a:r>
            <a:r>
              <a:rPr lang="hu-HU">
                <a:effectLst>
                  <a:outerShdw blurRad="38100" dist="38100" dir="2700000" algn="tl">
                    <a:srgbClr val="000000"/>
                  </a:outerShdw>
                </a:effectLst>
              </a:rPr>
              <a:t> térkép…/</a:t>
            </a:r>
          </a:p>
          <a:p>
            <a:pPr>
              <a:buFontTx/>
              <a:buChar char="•"/>
            </a:pPr>
            <a:r>
              <a:rPr lang="hu-HU">
                <a:effectLst>
                  <a:outerShdw blurRad="38100" dist="38100" dir="2700000" algn="tl">
                    <a:srgbClr val="000000"/>
                  </a:outerShdw>
                </a:effectLst>
              </a:rPr>
              <a:t> Pályaorientáció és pályaválasztás /fogalmak tisztázása, iskolarendszer felépítése…/</a:t>
            </a:r>
          </a:p>
          <a:p>
            <a:pPr>
              <a:buFontTx/>
              <a:buChar char="•"/>
            </a:pPr>
            <a:r>
              <a:rPr lang="hu-HU">
                <a:effectLst>
                  <a:outerShdw blurRad="38100" dist="38100" dir="2700000" algn="tl">
                    <a:srgbClr val="000000"/>
                  </a:outerShdw>
                </a:effectLst>
              </a:rPr>
              <a:t>  Methálhigiénes programok /Csendes Éva</a:t>
            </a:r>
            <a:r>
              <a:rPr lang="hu-HU">
                <a:solidFill>
                  <a:srgbClr val="AE145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/-----részleges KUDARC --- változás!!!</a:t>
            </a:r>
          </a:p>
          <a:p>
            <a:pPr>
              <a:buFontTx/>
              <a:buChar char="•"/>
            </a:pPr>
            <a:r>
              <a:rPr lang="hu-HU">
                <a:effectLst>
                  <a:outerShdw blurRad="38100" dist="38100" dir="2700000" algn="tl">
                    <a:srgbClr val="000000"/>
                  </a:outerShdw>
                </a:effectLst>
              </a:rPr>
              <a:t> Felmérések /szociometria, tanulással kapcsolatos felmérés, szűrés/</a:t>
            </a:r>
          </a:p>
          <a:p>
            <a:pPr>
              <a:buFontTx/>
              <a:buChar char="•"/>
            </a:pPr>
            <a:r>
              <a:rPr lang="hu-HU">
                <a:effectLst>
                  <a:outerShdw blurRad="38100" dist="38100" dir="2700000" algn="tl">
                    <a:srgbClr val="000000"/>
                  </a:outerShdw>
                </a:effectLst>
              </a:rPr>
              <a:t> Közös oszt.f.órák a védőnővel /életmód,felvilágosítás /</a:t>
            </a:r>
          </a:p>
          <a:p>
            <a:r>
              <a:rPr lang="hu-HU" u="sng">
                <a:effectLst>
                  <a:outerShdw blurRad="38100" dist="38100" dir="2700000" algn="tl">
                    <a:srgbClr val="000000"/>
                  </a:outerShdw>
                </a:effectLst>
              </a:rPr>
              <a:t>Közvetett módszerek:</a:t>
            </a:r>
          </a:p>
          <a:p>
            <a:pPr>
              <a:buFontTx/>
              <a:buChar char="•"/>
            </a:pPr>
            <a:r>
              <a:rPr lang="hu-HU">
                <a:effectLst>
                  <a:outerShdw blurRad="38100" dist="38100" dir="2700000" algn="tl">
                    <a:srgbClr val="000000"/>
                  </a:outerShdw>
                </a:effectLst>
              </a:rPr>
              <a:t> Együttműködés a pedagógusokkal, gyermekvédelmi felelőssel</a:t>
            </a:r>
          </a:p>
          <a:p>
            <a:pPr>
              <a:buFontTx/>
              <a:buChar char="•"/>
            </a:pPr>
            <a:r>
              <a:rPr lang="hu-HU">
                <a:effectLst>
                  <a:outerShdw blurRad="38100" dist="38100" dir="2700000" algn="tl">
                    <a:srgbClr val="000000"/>
                  </a:outerShdw>
                </a:effectLst>
              </a:rPr>
              <a:t> Konzultáció és együttműködés a szülőkkel</a:t>
            </a:r>
          </a:p>
          <a:p>
            <a:pPr>
              <a:buFontTx/>
              <a:buChar char="•"/>
            </a:pPr>
            <a:r>
              <a:rPr lang="hu-HU">
                <a:effectLst>
                  <a:outerShdw blurRad="38100" dist="38100" dir="2700000" algn="tl">
                    <a:srgbClr val="000000"/>
                  </a:outerShdw>
                </a:effectLst>
              </a:rPr>
              <a:t> Szülői értekezletek –bemutatkozás, </a:t>
            </a:r>
            <a:r>
              <a:rPr lang="hu-HU">
                <a:solidFill>
                  <a:srgbClr val="AE145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bizonyos témákban fakultatív is /tanulással kapcsolatos felmérés/</a:t>
            </a:r>
          </a:p>
          <a:p>
            <a:pPr>
              <a:buFontTx/>
              <a:buChar char="•"/>
            </a:pPr>
            <a:r>
              <a:rPr lang="hu-HU">
                <a:effectLst>
                  <a:outerShdw blurRad="38100" dist="38100" dir="2700000" algn="tl">
                    <a:srgbClr val="000000"/>
                  </a:outerShdw>
                </a:effectLst>
              </a:rPr>
              <a:t> Szülők Klubja –”kerekasztal”-beszélgetések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/>
              <a:t>Középfokú intézmények osztályaiban</a:t>
            </a:r>
            <a:br>
              <a:rPr lang="hu-HU" sz="4000"/>
            </a:br>
            <a:r>
              <a:rPr lang="hu-HU" sz="2800"/>
              <a:t>/30-35 fő/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>
              <a:buFont typeface="Wingdings" pitchFamily="2" charset="2"/>
              <a:buNone/>
            </a:pPr>
            <a:r>
              <a:rPr lang="hu-HU" sz="2000"/>
              <a:t>főállás</a:t>
            </a:r>
          </a:p>
          <a:p>
            <a:pPr marL="609600" indent="-609600">
              <a:buFont typeface="Wingdings" pitchFamily="2" charset="2"/>
              <a:buNone/>
            </a:pPr>
            <a:r>
              <a:rPr lang="hu-HU" sz="2000" u="sng"/>
              <a:t>Direkt formában: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hu-HU" sz="2000"/>
              <a:t>Bemutatkozás osztályfőnöki órán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hu-HU" sz="2000"/>
              <a:t>Felmérések: szociometria, tanulással kapcsolatos felmérés a belépő osztályokban </a:t>
            </a:r>
            <a:r>
              <a:rPr lang="hu-HU" sz="1600"/>
              <a:t>/felvétel, visszajelzés osztályban, egyénileg --- kapcsolatfelvétel, javaslatok, egyéni vizsgálatok, javaslatok, közös munka vagy szakintézménybe irányítás/</a:t>
            </a:r>
            <a:r>
              <a:rPr lang="hu-HU" sz="2000"/>
              <a:t>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hu-HU" sz="2000"/>
              <a:t>Tanulási módszerekről közös osztályfőnöki órák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hu-HU" sz="2000"/>
              <a:t>Védőnővel közös  osztályfőnöki órák az „étlapunkról” </a:t>
            </a:r>
            <a:r>
              <a:rPr lang="hu-HU" sz="1600"/>
              <a:t>/pl.életmód, életvezetési tanácsadás, szexuális felvilágosítás,a kamaszkor</a:t>
            </a:r>
            <a:r>
              <a:rPr lang="hu-HU" sz="2000"/>
              <a:t> </a:t>
            </a:r>
            <a:r>
              <a:rPr lang="hu-HU" sz="1600"/>
              <a:t>jellemzői…/</a:t>
            </a:r>
            <a:r>
              <a:rPr lang="hu-HU" sz="2000"/>
              <a:t>Elsődleges cél: infok adása!/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hu-HU" sz="2000"/>
              <a:t>Pályaorientáció és  a pályaválasztás  előtti közvetlen időszak támogatása </a:t>
            </a:r>
            <a:r>
              <a:rPr lang="hu-HU" sz="1400"/>
              <a:t>/alapfogalmak, általában a p.v. szempontjai, pályaismeret bővítése, iskolarendszer…diákmunka, gyakornoki munka, ösztöndíj,önéletrajz, az újratervezés lépései OKJ-s képzések…/</a:t>
            </a:r>
          </a:p>
          <a:p>
            <a:pPr marL="609600" indent="-609600">
              <a:buFont typeface="Wingdings" pitchFamily="2" charset="2"/>
              <a:buNone/>
            </a:pPr>
            <a:r>
              <a:rPr lang="hu-HU" sz="1600"/>
              <a:t>            ( Bizonyos ponton akár iskolai szinten is támogatható… </a:t>
            </a:r>
            <a:r>
              <a:rPr lang="hu-HU" sz="1600">
                <a:sym typeface="Wingdings" pitchFamily="2" charset="2"/>
              </a:rPr>
              <a:t></a:t>
            </a:r>
            <a:r>
              <a:rPr lang="hu-HU" sz="1600"/>
              <a:t>)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hu-HU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tak">
  <a:themeElements>
    <a:clrScheme name="Patak 8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7B6D47"/>
      </a:hlink>
      <a:folHlink>
        <a:srgbClr val="A99D2F"/>
      </a:folHlink>
    </a:clrScheme>
    <a:fontScheme name="Pata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tak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ak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176</TotalTime>
  <Words>690</Words>
  <Application>Microsoft Office PowerPoint</Application>
  <PresentationFormat>Diavetítés a képernyőre (4:3 oldalarány)</PresentationFormat>
  <Paragraphs>134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8" baseType="lpstr">
      <vt:lpstr>Arial</vt:lpstr>
      <vt:lpstr>Garamond</vt:lpstr>
      <vt:lpstr>Times New Roman</vt:lpstr>
      <vt:lpstr>Wingdings</vt:lpstr>
      <vt:lpstr>Patak</vt:lpstr>
      <vt:lpstr>         Az osztály és az iskolapszichológus  együttműködési lehetőségei   Iskolapszichológusok Módszertani Bázisa Budapest, 2012. november 27.                                                                                           Szabó Csilla                                                                                                         pedagógiai és tanácsadó szakpszichológus</vt:lpstr>
      <vt:lpstr>Mire számíthat a hallgató? </vt:lpstr>
      <vt:lpstr>Mit kaptam a pedagógusi gyakorlattól? (1982-1993)</vt:lpstr>
      <vt:lpstr> Módszertani próbálkozások, kísérletezések </vt:lpstr>
      <vt:lpstr>A pszichológus attitűdje és szabályai (1992-től )</vt:lpstr>
      <vt:lpstr>A formai elkülönítés</vt:lpstr>
      <vt:lpstr>Alapfokú intézmény   alacsony létszámú osztályaiban</vt:lpstr>
      <vt:lpstr>Alapfokú intézmény    osztályaiban /25-27 fő/</vt:lpstr>
      <vt:lpstr>Középfokú intézmények osztályaiban /30-35 fő/</vt:lpstr>
      <vt:lpstr>Középfokú intézmények osztályaiban /30-35 fő/</vt:lpstr>
      <vt:lpstr>Kérdések</vt:lpstr>
      <vt:lpstr>Összegzés</vt:lpstr>
      <vt:lpstr>13. dia</vt:lpstr>
    </vt:vector>
  </TitlesOfParts>
  <Company>EJG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pedagógiai és pszichológiai módszerek találkozási pontjai  Iskolapszichológusi kezdeményezéseim,”próbálkozásaim”  () Iskolapszichológusok Módszertani Bázisa Budapest, 2012. november 27.  Szabó Csilla  pedagógiai és tanácsadó szakpszichológus</dc:title>
  <dc:creator>LAPorig</dc:creator>
  <cp:lastModifiedBy>Emese</cp:lastModifiedBy>
  <cp:revision>8</cp:revision>
  <dcterms:created xsi:type="dcterms:W3CDTF">2012-11-25T18:36:02Z</dcterms:created>
  <dcterms:modified xsi:type="dcterms:W3CDTF">2013-02-05T09:13:19Z</dcterms:modified>
</cp:coreProperties>
</file>