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2" r:id="rId3"/>
    <p:sldId id="302" r:id="rId4"/>
    <p:sldId id="276" r:id="rId5"/>
    <p:sldId id="257" r:id="rId6"/>
    <p:sldId id="258" r:id="rId7"/>
    <p:sldId id="259" r:id="rId8"/>
    <p:sldId id="263" r:id="rId9"/>
    <p:sldId id="260" r:id="rId10"/>
    <p:sldId id="261" r:id="rId11"/>
    <p:sldId id="264" r:id="rId12"/>
    <p:sldId id="265" r:id="rId13"/>
    <p:sldId id="286" r:id="rId14"/>
    <p:sldId id="287" r:id="rId15"/>
    <p:sldId id="288" r:id="rId16"/>
    <p:sldId id="289" r:id="rId17"/>
    <p:sldId id="290" r:id="rId18"/>
    <p:sldId id="270" r:id="rId19"/>
    <p:sldId id="271" r:id="rId20"/>
    <p:sldId id="272" r:id="rId21"/>
    <p:sldId id="291" r:id="rId22"/>
    <p:sldId id="292" r:id="rId23"/>
    <p:sldId id="293" r:id="rId24"/>
    <p:sldId id="294" r:id="rId25"/>
    <p:sldId id="273" r:id="rId26"/>
    <p:sldId id="274" r:id="rId27"/>
    <p:sldId id="275" r:id="rId28"/>
    <p:sldId id="277" r:id="rId29"/>
    <p:sldId id="278" r:id="rId30"/>
    <p:sldId id="279" r:id="rId31"/>
    <p:sldId id="280" r:id="rId32"/>
    <p:sldId id="281" r:id="rId33"/>
    <p:sldId id="282" r:id="rId34"/>
    <p:sldId id="283" r:id="rId35"/>
    <p:sldId id="284" r:id="rId36"/>
    <p:sldId id="285" r:id="rId37"/>
    <p:sldId id="296" r:id="rId38"/>
    <p:sldId id="297" r:id="rId39"/>
    <p:sldId id="298" r:id="rId40"/>
    <p:sldId id="299" r:id="rId41"/>
    <p:sldId id="300" r:id="rId42"/>
    <p:sldId id="295" r:id="rId43"/>
    <p:sldId id="303" r:id="rId44"/>
    <p:sldId id="301"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68" d="100"/>
          <a:sy n="68" d="100"/>
        </p:scale>
        <p:origin x="85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hu-HU" smtClean="0"/>
              <a:t>Mintacím szerkesztése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Kattintson ide az alcím mintájának szerkesztéséhez</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ím és képaláírás">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hu-HU" smtClean="0"/>
              <a:t>Mintacím szerkesztése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fld id="{B61BEF0D-F0BB-DE4B-95CE-6DB70DBA9567}" type="datetimeFigureOut">
              <a:rPr lang="en-US" dirty="0"/>
              <a:pPr/>
              <a:t>3/17/2021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dézet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u-HU" smtClean="0"/>
              <a:t>Mintacím szerkesztése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smtClean="0"/>
              <a:t>Mintaszöveg szerkesztése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fld id="{B61BEF0D-F0BB-DE4B-95CE-6DB70DBA9567}" type="datetimeFigureOut">
              <a:rPr lang="en-US" dirty="0"/>
              <a:pPr/>
              <a:t>3/17/2021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évkártya">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hu-HU" smtClean="0"/>
              <a:t>Mintacím szerkesztése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u-HU" smtClean="0"/>
              <a:t>Mintaszöveg szerkesztése</a:t>
            </a:r>
          </a:p>
        </p:txBody>
      </p:sp>
      <p:sp>
        <p:nvSpPr>
          <p:cNvPr id="5" name="Date Placeholder 4"/>
          <p:cNvSpPr>
            <a:spLocks noGrp="1"/>
          </p:cNvSpPr>
          <p:nvPr>
            <p:ph type="dt" sz="half" idx="10"/>
          </p:nvPr>
        </p:nvSpPr>
        <p:spPr/>
        <p:txBody>
          <a:bodyPr/>
          <a:lstStyle/>
          <a:p>
            <a:fld id="{B61BEF0D-F0BB-DE4B-95CE-6DB70DBA9567}" type="datetimeFigureOut">
              <a:rPr lang="en-US" dirty="0"/>
              <a:pPr/>
              <a:t>3/17/2021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évkártya idézettel">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u-HU" smtClean="0"/>
              <a:t>Mintacím szerkesztése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smtClean="0"/>
              <a:t>Mintaszöveg szerkesztése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u-HU" smtClean="0"/>
              <a:t>Mintaszöveg szerkesztése</a:t>
            </a:r>
          </a:p>
        </p:txBody>
      </p:sp>
      <p:sp>
        <p:nvSpPr>
          <p:cNvPr id="5" name="Date Placeholder 4"/>
          <p:cNvSpPr>
            <a:spLocks noGrp="1"/>
          </p:cNvSpPr>
          <p:nvPr>
            <p:ph type="dt" sz="half" idx="10"/>
          </p:nvPr>
        </p:nvSpPr>
        <p:spPr/>
        <p:txBody>
          <a:bodyPr/>
          <a:lstStyle/>
          <a:p>
            <a:fld id="{B61BEF0D-F0BB-DE4B-95CE-6DB70DBA9567}" type="datetimeFigureOut">
              <a:rPr lang="en-US" dirty="0"/>
              <a:pPr/>
              <a:t>3/17/2021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gaz vagy hamis">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hu-HU" smtClean="0"/>
              <a:t>Mintacím szerkesztése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smtClean="0"/>
              <a:t>Mintaszöveg szerkesztése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u-HU" smtClean="0"/>
              <a:t>Mintaszöveg szerkesztése</a:t>
            </a:r>
          </a:p>
        </p:txBody>
      </p:sp>
      <p:sp>
        <p:nvSpPr>
          <p:cNvPr id="5" name="Date Placeholder 4"/>
          <p:cNvSpPr>
            <a:spLocks noGrp="1"/>
          </p:cNvSpPr>
          <p:nvPr>
            <p:ph type="dt" sz="half" idx="10"/>
          </p:nvPr>
        </p:nvSpPr>
        <p:spPr/>
        <p:txBody>
          <a:bodyPr/>
          <a:lstStyle/>
          <a:p>
            <a:fld id="{B61BEF0D-F0BB-DE4B-95CE-6DB70DBA9567}" type="datetimeFigureOut">
              <a:rPr lang="en-US" dirty="0"/>
              <a:pPr/>
              <a:t>3/17/2021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Vertical Text Placeholder 2"/>
          <p:cNvSpPr>
            <a:spLocks noGrp="1"/>
          </p:cNvSpPr>
          <p:nvPr>
            <p:ph type="body" orient="vert" idx="1"/>
          </p:nvPr>
        </p:nvSpPr>
        <p:spPr/>
        <p:txBody>
          <a:bodyPr vert="eaVert" ancho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hu-HU" smtClean="0"/>
              <a:t>Mintacím szerkesztése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hu-HU" smtClean="0"/>
              <a:t>Mintacím szerkesztése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hu-HU" smtClean="0"/>
              <a:t>Mintacím szerkesztése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fld id="{B61BEF0D-F0BB-DE4B-95CE-6DB70DBA9567}" type="datetimeFigureOut">
              <a:rPr lang="en-US" dirty="0"/>
              <a:pPr/>
              <a:t>3/17/2021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hu-HU" smtClean="0"/>
              <a:t>Mintacím szerkesztése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3/17/2021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3/17/2021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3/17/2021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hu-HU" smtClean="0"/>
              <a:t>Mintacím szerkesztése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fld id="{B61BEF0D-F0BB-DE4B-95CE-6DB70DBA9567}" type="datetimeFigureOut">
              <a:rPr lang="en-US" dirty="0"/>
              <a:pPr/>
              <a:t>3/17/2021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hu-HU" smtClean="0"/>
              <a:t>Mintacím szerkesztése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smtClean="0"/>
              <a:t>Kép beszúrásához kattintson az ikonra</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ate Placeholder 4"/>
          <p:cNvSpPr>
            <a:spLocks noGrp="1"/>
          </p:cNvSpPr>
          <p:nvPr>
            <p:ph type="dt" sz="half" idx="10"/>
          </p:nvPr>
        </p:nvSpPr>
        <p:spPr/>
        <p:txBody>
          <a:bodyPr/>
          <a:lstStyle/>
          <a:p>
            <a:fld id="{B61BEF0D-F0BB-DE4B-95CE-6DB70DBA9567}" type="datetimeFigureOut">
              <a:rPr lang="en-US" dirty="0"/>
              <a:pPr/>
              <a:t>3/17/2021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hu-HU" smtClean="0"/>
              <a:t>Mintacím szerkesztése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3/17/2021</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szigethi.zsofia@gmail.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normAutofit fontScale="90000"/>
          </a:bodyPr>
          <a:lstStyle/>
          <a:p>
            <a:r>
              <a:rPr lang="hu-HU" dirty="0" smtClean="0"/>
              <a:t>EGYÉNI ÉS KISCSOPORTOS FOGLALKOZÁSOK MÓDSZEREI AUTIZMUSSAL ÉLŐ GYERMEKEKKEL</a:t>
            </a:r>
            <a:endParaRPr lang="hu-HU" dirty="0"/>
          </a:p>
        </p:txBody>
      </p:sp>
      <p:sp>
        <p:nvSpPr>
          <p:cNvPr id="3" name="Alcím 2"/>
          <p:cNvSpPr>
            <a:spLocks noGrp="1"/>
          </p:cNvSpPr>
          <p:nvPr>
            <p:ph type="subTitle" idx="1"/>
          </p:nvPr>
        </p:nvSpPr>
        <p:spPr/>
        <p:txBody>
          <a:bodyPr>
            <a:normAutofit lnSpcReduction="10000"/>
          </a:bodyPr>
          <a:lstStyle/>
          <a:p>
            <a:r>
              <a:rPr lang="hu-HU" dirty="0" smtClean="0"/>
              <a:t>SZIGETHI ZSÓFIA</a:t>
            </a:r>
          </a:p>
          <a:p>
            <a:r>
              <a:rPr lang="hu-HU" dirty="0" smtClean="0">
                <a:hlinkClick r:id="rId2"/>
              </a:rPr>
              <a:t>s</a:t>
            </a:r>
            <a:r>
              <a:rPr lang="hu-HU" dirty="0" smtClean="0">
                <a:hlinkClick r:id="rId2"/>
              </a:rPr>
              <a:t>zigethi.zsofia@gmail.com</a:t>
            </a:r>
            <a:endParaRPr lang="hu-HU" dirty="0" smtClean="0"/>
          </a:p>
          <a:p>
            <a:r>
              <a:rPr lang="hu-HU" dirty="0" err="1" smtClean="0"/>
              <a:t>MályvaKék</a:t>
            </a:r>
            <a:r>
              <a:rPr lang="hu-HU" dirty="0" smtClean="0"/>
              <a:t> Pszichológiai Rendelő és Autizmus ADHD </a:t>
            </a:r>
            <a:r>
              <a:rPr lang="hu-HU" dirty="0" err="1" smtClean="0"/>
              <a:t>Közponz</a:t>
            </a:r>
            <a:endParaRPr lang="hu-HU" dirty="0"/>
          </a:p>
        </p:txBody>
      </p:sp>
    </p:spTree>
    <p:extLst>
      <p:ext uri="{BB962C8B-B14F-4D97-AF65-F5344CB8AC3E}">
        <p14:creationId xmlns:p14="http://schemas.microsoft.com/office/powerpoint/2010/main" val="1023575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BABZSÁK FEJLESZTŐ PROGRAM</a:t>
            </a:r>
            <a:endParaRPr lang="hu-HU" dirty="0"/>
          </a:p>
        </p:txBody>
      </p:sp>
      <p:sp>
        <p:nvSpPr>
          <p:cNvPr id="3" name="Tartalom helye 2"/>
          <p:cNvSpPr>
            <a:spLocks noGrp="1"/>
          </p:cNvSpPr>
          <p:nvPr>
            <p:ph idx="1"/>
          </p:nvPr>
        </p:nvSpPr>
        <p:spPr/>
        <p:txBody>
          <a:bodyPr/>
          <a:lstStyle/>
          <a:p>
            <a:pPr marL="0" indent="0">
              <a:lnSpc>
                <a:spcPct val="150000"/>
              </a:lnSpc>
              <a:buNone/>
            </a:pPr>
            <a:r>
              <a:rPr lang="hu-HU" dirty="0" smtClean="0"/>
              <a:t>„A </a:t>
            </a:r>
            <a:r>
              <a:rPr lang="hu-HU" b="1" dirty="0"/>
              <a:t>Babzsák Fejlesztő Program </a:t>
            </a:r>
            <a:r>
              <a:rPr lang="hu-HU" dirty="0"/>
              <a:t>olyan </a:t>
            </a:r>
            <a:r>
              <a:rPr lang="hu-HU" dirty="0">
                <a:solidFill>
                  <a:srgbClr val="FF0000"/>
                </a:solidFill>
              </a:rPr>
              <a:t>kiscsoportos</a:t>
            </a:r>
            <a:r>
              <a:rPr lang="hu-HU" dirty="0"/>
              <a:t>, térben, időben, tartalmában és eszközeiben előre </a:t>
            </a:r>
            <a:r>
              <a:rPr lang="hu-HU" dirty="0">
                <a:solidFill>
                  <a:srgbClr val="FF0000"/>
                </a:solidFill>
              </a:rPr>
              <a:t>megtervezett és megszervezett szituáció</a:t>
            </a:r>
            <a:r>
              <a:rPr lang="hu-HU" dirty="0"/>
              <a:t>, amely alkalmas lehet az autizmussal élő gyermekek, felnőttek intézményi (pl. óvodai, iskolai), illetve </a:t>
            </a:r>
            <a:r>
              <a:rPr lang="hu-HU" dirty="0" smtClean="0"/>
              <a:t>természetes társas </a:t>
            </a:r>
            <a:r>
              <a:rPr lang="hu-HU" dirty="0"/>
              <a:t>helyzetekben szükséges szociális és kommunikációs készségeinek </a:t>
            </a:r>
            <a:r>
              <a:rPr lang="hu-HU" dirty="0" smtClean="0"/>
              <a:t>kialakítására, fejlesztésére </a:t>
            </a:r>
            <a:r>
              <a:rPr lang="hu-HU" dirty="0"/>
              <a:t>és gyakorlására. A tréninghelyzet </a:t>
            </a:r>
            <a:r>
              <a:rPr lang="hu-HU" dirty="0">
                <a:solidFill>
                  <a:srgbClr val="FF0000"/>
                </a:solidFill>
              </a:rPr>
              <a:t>átmenetet képez az egyéni és a társas</a:t>
            </a:r>
            <a:r>
              <a:rPr lang="hu-HU" dirty="0"/>
              <a:t> fejlesztési- és élethelyzetek között</a:t>
            </a:r>
            <a:r>
              <a:rPr lang="hu-HU" dirty="0" smtClean="0"/>
              <a:t>.”</a:t>
            </a:r>
          </a:p>
          <a:p>
            <a:pPr marL="0" indent="0">
              <a:lnSpc>
                <a:spcPct val="150000"/>
              </a:lnSpc>
              <a:buNone/>
            </a:pPr>
            <a:r>
              <a:rPr lang="hu-HU" dirty="0" smtClean="0"/>
              <a:t>(Havasi, Őszi /2015/ Babzsák </a:t>
            </a:r>
            <a:r>
              <a:rPr lang="hu-HU" dirty="0"/>
              <a:t>F</a:t>
            </a:r>
            <a:r>
              <a:rPr lang="hu-HU" dirty="0" smtClean="0"/>
              <a:t>ejlesztő </a:t>
            </a:r>
            <a:r>
              <a:rPr lang="hu-HU" dirty="0"/>
              <a:t>P</a:t>
            </a:r>
            <a:r>
              <a:rPr lang="hu-HU" dirty="0" smtClean="0"/>
              <a:t>rogram)</a:t>
            </a:r>
            <a:r>
              <a:rPr lang="hu-HU" dirty="0"/>
              <a:t/>
            </a:r>
            <a:br>
              <a:rPr lang="hu-HU" dirty="0"/>
            </a:br>
            <a:endParaRPr lang="hu-HU" dirty="0"/>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3682" y="4934773"/>
            <a:ext cx="2603863" cy="1952897"/>
          </a:xfrm>
          <a:prstGeom prst="rect">
            <a:avLst/>
          </a:prstGeom>
        </p:spPr>
      </p:pic>
    </p:spTree>
    <p:extLst>
      <p:ext uri="{BB962C8B-B14F-4D97-AF65-F5344CB8AC3E}">
        <p14:creationId xmlns:p14="http://schemas.microsoft.com/office/powerpoint/2010/main" val="2090181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 babzsákos foglalkozás célja</a:t>
            </a:r>
            <a:endParaRPr lang="hu-HU" dirty="0"/>
          </a:p>
        </p:txBody>
      </p:sp>
      <p:sp>
        <p:nvSpPr>
          <p:cNvPr id="3" name="Tartalom helye 2"/>
          <p:cNvSpPr>
            <a:spLocks noGrp="1"/>
          </p:cNvSpPr>
          <p:nvPr>
            <p:ph idx="1"/>
          </p:nvPr>
        </p:nvSpPr>
        <p:spPr/>
        <p:txBody>
          <a:bodyPr>
            <a:normAutofit lnSpcReduction="10000"/>
          </a:bodyPr>
          <a:lstStyle/>
          <a:p>
            <a:pPr algn="just">
              <a:lnSpc>
                <a:spcPct val="150000"/>
              </a:lnSpc>
            </a:pPr>
            <a:r>
              <a:rPr lang="hu-HU" dirty="0" smtClean="0"/>
              <a:t>A </a:t>
            </a:r>
            <a:r>
              <a:rPr lang="hu-HU" dirty="0" smtClean="0">
                <a:solidFill>
                  <a:srgbClr val="FF0000"/>
                </a:solidFill>
              </a:rPr>
              <a:t>babzsák </a:t>
            </a:r>
            <a:r>
              <a:rPr lang="hu-HU" dirty="0" smtClean="0">
                <a:solidFill>
                  <a:schemeClr val="tx1"/>
                </a:solidFill>
              </a:rPr>
              <a:t>lassítja és vizualizálja a láthatatlan interakciókat</a:t>
            </a:r>
            <a:endParaRPr lang="hu-HU" dirty="0" smtClean="0">
              <a:solidFill>
                <a:srgbClr val="FF0000"/>
              </a:solidFill>
            </a:endParaRPr>
          </a:p>
          <a:p>
            <a:pPr algn="just">
              <a:lnSpc>
                <a:spcPct val="150000"/>
              </a:lnSpc>
            </a:pPr>
            <a:r>
              <a:rPr lang="hu-HU" dirty="0" smtClean="0"/>
              <a:t>A </a:t>
            </a:r>
            <a:r>
              <a:rPr lang="hu-HU" dirty="0" smtClean="0">
                <a:solidFill>
                  <a:srgbClr val="FF0000"/>
                </a:solidFill>
              </a:rPr>
              <a:t>csoportos</a:t>
            </a:r>
            <a:r>
              <a:rPr lang="hu-HU" dirty="0" smtClean="0"/>
              <a:t> játék, helyzet elfogadtatása</a:t>
            </a:r>
          </a:p>
          <a:p>
            <a:pPr algn="just">
              <a:lnSpc>
                <a:spcPct val="150000"/>
              </a:lnSpc>
            </a:pPr>
            <a:r>
              <a:rPr lang="hu-HU" dirty="0" smtClean="0">
                <a:solidFill>
                  <a:srgbClr val="FF0000"/>
                </a:solidFill>
              </a:rPr>
              <a:t>Tevékenykedtetés</a:t>
            </a:r>
            <a:r>
              <a:rPr lang="hu-HU" dirty="0" smtClean="0"/>
              <a:t> úgy</a:t>
            </a:r>
            <a:r>
              <a:rPr lang="hu-HU" dirty="0"/>
              <a:t>, hogy közben figyel a partnerekre, játék- és</a:t>
            </a:r>
            <a:br>
              <a:rPr lang="hu-HU" dirty="0"/>
            </a:br>
            <a:r>
              <a:rPr lang="hu-HU" dirty="0"/>
              <a:t>viselkedési </a:t>
            </a:r>
            <a:r>
              <a:rPr lang="hu-HU" dirty="0" smtClean="0"/>
              <a:t>szabályokra</a:t>
            </a:r>
            <a:endParaRPr lang="hu-HU" dirty="0"/>
          </a:p>
          <a:p>
            <a:pPr algn="just">
              <a:lnSpc>
                <a:spcPct val="150000"/>
              </a:lnSpc>
            </a:pPr>
            <a:r>
              <a:rPr lang="hu-HU" dirty="0" smtClean="0"/>
              <a:t>A résztvevők számára releváns </a:t>
            </a:r>
            <a:r>
              <a:rPr lang="hu-HU" dirty="0" smtClean="0">
                <a:solidFill>
                  <a:srgbClr val="FF0000"/>
                </a:solidFill>
              </a:rPr>
              <a:t>társas-kommunikációs készségek </a:t>
            </a:r>
            <a:r>
              <a:rPr lang="hu-HU" dirty="0" smtClean="0"/>
              <a:t>fejlesztése</a:t>
            </a:r>
          </a:p>
          <a:p>
            <a:pPr algn="just">
              <a:lnSpc>
                <a:spcPct val="150000"/>
              </a:lnSpc>
            </a:pPr>
            <a:r>
              <a:rPr lang="hu-HU" dirty="0" smtClean="0"/>
              <a:t>a </a:t>
            </a:r>
            <a:r>
              <a:rPr lang="hu-HU" dirty="0"/>
              <a:t>gyermekek/felnőttek érezzék jól magukat a tréninghelyzetben és</a:t>
            </a:r>
            <a:br>
              <a:rPr lang="hu-HU" dirty="0"/>
            </a:br>
            <a:r>
              <a:rPr lang="hu-HU" dirty="0"/>
              <a:t>jussanak </a:t>
            </a:r>
            <a:r>
              <a:rPr lang="hu-HU" dirty="0" smtClean="0">
                <a:solidFill>
                  <a:srgbClr val="FF0000"/>
                </a:solidFill>
              </a:rPr>
              <a:t>sikerélmény</a:t>
            </a:r>
            <a:r>
              <a:rPr lang="hu-HU" dirty="0" smtClean="0"/>
              <a:t>hez</a:t>
            </a:r>
            <a:r>
              <a:rPr lang="hu-HU" dirty="0"/>
              <a:t>, pozitív tapasztalatokhoz a </a:t>
            </a:r>
            <a:r>
              <a:rPr lang="hu-HU" dirty="0" smtClean="0"/>
              <a:t>társas helyzetben </a:t>
            </a:r>
            <a:r>
              <a:rPr lang="hu-HU" dirty="0"/>
              <a:t/>
            </a:r>
            <a:br>
              <a:rPr lang="hu-HU" dirty="0"/>
            </a:br>
            <a:endParaRPr lang="hu-HU" dirty="0"/>
          </a:p>
        </p:txBody>
      </p:sp>
    </p:spTree>
    <p:extLst>
      <p:ext uri="{BB962C8B-B14F-4D97-AF65-F5344CB8AC3E}">
        <p14:creationId xmlns:p14="http://schemas.microsoft.com/office/powerpoint/2010/main" val="1468674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592925" y="471710"/>
            <a:ext cx="8911687" cy="1280890"/>
          </a:xfrm>
        </p:spPr>
        <p:txBody>
          <a:bodyPr/>
          <a:lstStyle/>
          <a:p>
            <a:r>
              <a:rPr lang="hu-HU" dirty="0" smtClean="0"/>
              <a:t>A babzsákos foglalkozás megszervezése</a:t>
            </a:r>
            <a:endParaRPr lang="hu-HU" dirty="0"/>
          </a:p>
        </p:txBody>
      </p:sp>
      <p:sp>
        <p:nvSpPr>
          <p:cNvPr id="3" name="Tartalom helye 2"/>
          <p:cNvSpPr>
            <a:spLocks noGrp="1"/>
          </p:cNvSpPr>
          <p:nvPr>
            <p:ph idx="1"/>
          </p:nvPr>
        </p:nvSpPr>
        <p:spPr/>
        <p:txBody>
          <a:bodyPr/>
          <a:lstStyle/>
          <a:p>
            <a:pPr marL="0" indent="0">
              <a:lnSpc>
                <a:spcPct val="150000"/>
              </a:lnSpc>
              <a:buNone/>
            </a:pPr>
            <a:r>
              <a:rPr lang="hu-HU" dirty="0" smtClean="0"/>
              <a:t>A fizikai környezet az autizmushoz adaptált, biztonságosan bejósolható</a:t>
            </a:r>
          </a:p>
          <a:p>
            <a:pPr marL="0" indent="0">
              <a:lnSpc>
                <a:spcPct val="150000"/>
              </a:lnSpc>
              <a:buNone/>
            </a:pPr>
            <a:r>
              <a:rPr lang="hu-HU" dirty="0"/>
              <a:t>	</a:t>
            </a:r>
            <a:r>
              <a:rPr lang="hu-HU" dirty="0" smtClean="0"/>
              <a:t>- meghatározott helyen, </a:t>
            </a:r>
            <a:r>
              <a:rPr lang="hu-HU" dirty="0" smtClean="0">
                <a:solidFill>
                  <a:srgbClr val="FF0000"/>
                </a:solidFill>
              </a:rPr>
              <a:t>előre jelzett időpontban</a:t>
            </a:r>
          </a:p>
          <a:p>
            <a:pPr marL="0" indent="0">
              <a:lnSpc>
                <a:spcPct val="150000"/>
              </a:lnSpc>
              <a:buNone/>
            </a:pPr>
            <a:r>
              <a:rPr lang="hu-HU" dirty="0"/>
              <a:t>	</a:t>
            </a:r>
            <a:r>
              <a:rPr lang="hu-HU" dirty="0" smtClean="0"/>
              <a:t>- előre jelzett </a:t>
            </a:r>
            <a:r>
              <a:rPr lang="hu-HU" dirty="0" smtClean="0">
                <a:solidFill>
                  <a:srgbClr val="FF0000"/>
                </a:solidFill>
              </a:rPr>
              <a:t>munkarendje</a:t>
            </a:r>
            <a:r>
              <a:rPr lang="hu-HU" dirty="0" smtClean="0"/>
              <a:t> van</a:t>
            </a:r>
          </a:p>
          <a:p>
            <a:pPr marL="0" indent="0">
              <a:lnSpc>
                <a:spcPct val="150000"/>
              </a:lnSpc>
              <a:buNone/>
            </a:pPr>
            <a:r>
              <a:rPr lang="hu-HU" dirty="0"/>
              <a:t>	</a:t>
            </a:r>
            <a:r>
              <a:rPr lang="hu-HU" dirty="0" smtClean="0"/>
              <a:t>- </a:t>
            </a:r>
            <a:r>
              <a:rPr lang="hu-HU" dirty="0" smtClean="0">
                <a:solidFill>
                  <a:srgbClr val="FF0000"/>
                </a:solidFill>
              </a:rPr>
              <a:t>viselkedési szabályok </a:t>
            </a:r>
            <a:r>
              <a:rPr lang="hu-HU" dirty="0" smtClean="0"/>
              <a:t>előre meghatározottak és vizuálisan jelezzük őket</a:t>
            </a:r>
          </a:p>
          <a:p>
            <a:pPr marL="0" indent="0">
              <a:lnSpc>
                <a:spcPct val="150000"/>
              </a:lnSpc>
              <a:buNone/>
            </a:pPr>
            <a:r>
              <a:rPr lang="hu-HU" dirty="0"/>
              <a:t>	</a:t>
            </a:r>
            <a:r>
              <a:rPr lang="hu-HU" dirty="0" smtClean="0"/>
              <a:t>- a szabály betartásáért járó </a:t>
            </a:r>
            <a:r>
              <a:rPr lang="hu-HU" dirty="0" smtClean="0">
                <a:solidFill>
                  <a:srgbClr val="FF0000"/>
                </a:solidFill>
              </a:rPr>
              <a:t>jutalmat</a:t>
            </a:r>
            <a:r>
              <a:rPr lang="hu-HU" dirty="0" smtClean="0"/>
              <a:t> is előre jelezzük</a:t>
            </a:r>
            <a:endParaRPr lang="hu-HU" dirty="0"/>
          </a:p>
        </p:txBody>
      </p:sp>
    </p:spTree>
    <p:extLst>
      <p:ext uri="{BB962C8B-B14F-4D97-AF65-F5344CB8AC3E}">
        <p14:creationId xmlns:p14="http://schemas.microsoft.com/office/powerpoint/2010/main" val="2781272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 foglalkozás menete 1.</a:t>
            </a:r>
            <a:endParaRPr lang="hu-HU" dirty="0"/>
          </a:p>
        </p:txBody>
      </p:sp>
      <p:sp>
        <p:nvSpPr>
          <p:cNvPr id="3" name="Tartalom helye 2"/>
          <p:cNvSpPr>
            <a:spLocks noGrp="1"/>
          </p:cNvSpPr>
          <p:nvPr>
            <p:ph idx="1"/>
          </p:nvPr>
        </p:nvSpPr>
        <p:spPr/>
        <p:txBody>
          <a:bodyPr/>
          <a:lstStyle/>
          <a:p>
            <a:pPr marL="457200" lvl="1" indent="0">
              <a:buNone/>
            </a:pPr>
            <a:r>
              <a:rPr lang="hu-HU" b="1" dirty="0" smtClean="0"/>
              <a:t>ELŐKÉSZÜLETEK</a:t>
            </a:r>
          </a:p>
          <a:p>
            <a:pPr lvl="1"/>
            <a:r>
              <a:rPr lang="hu-HU" dirty="0" smtClean="0"/>
              <a:t>munkarend elkészítése (közös vagy egyéni)</a:t>
            </a:r>
            <a:endParaRPr lang="hu-HU" sz="1400" dirty="0"/>
          </a:p>
          <a:p>
            <a:pPr lvl="1"/>
            <a:r>
              <a:rPr lang="hu-HU" dirty="0"/>
              <a:t>a strukturált környezet kialakítása</a:t>
            </a:r>
            <a:endParaRPr lang="hu-HU" sz="1400" dirty="0"/>
          </a:p>
          <a:p>
            <a:pPr lvl="1"/>
            <a:r>
              <a:rPr lang="hu-HU" dirty="0"/>
              <a:t>feladatokhoz szükséges anyagok, játékok előkészítése</a:t>
            </a:r>
            <a:endParaRPr lang="hu-HU" sz="1400" dirty="0"/>
          </a:p>
          <a:p>
            <a:endParaRPr lang="hu-HU" dirty="0"/>
          </a:p>
        </p:txBody>
      </p:sp>
      <p:pic>
        <p:nvPicPr>
          <p:cNvPr id="4" name="Tartalom helye 5"/>
          <p:cNvPicPr/>
          <p:nvPr/>
        </p:nvPicPr>
        <p:blipFill>
          <a:blip r:embed="rId2" cstate="print">
            <a:extLst>
              <a:ext uri="{28A0092B-C50C-407E-A947-70E740481C1C}">
                <a14:useLocalDpi xmlns:a14="http://schemas.microsoft.com/office/drawing/2010/main" val="0"/>
              </a:ext>
            </a:extLst>
          </a:blip>
          <a:stretch>
            <a:fillRect/>
          </a:stretch>
        </p:blipFill>
        <p:spPr>
          <a:xfrm>
            <a:off x="931569" y="4243656"/>
            <a:ext cx="2929255" cy="2197100"/>
          </a:xfrm>
          <a:prstGeom prst="rect">
            <a:avLst/>
          </a:prstGeom>
        </p:spPr>
      </p:pic>
      <p:pic>
        <p:nvPicPr>
          <p:cNvPr id="5" name="Kép 4"/>
          <p:cNvPicPr/>
          <p:nvPr/>
        </p:nvPicPr>
        <p:blipFill rotWithShape="1">
          <a:blip r:embed="rId3">
            <a:extLst>
              <a:ext uri="{28A0092B-C50C-407E-A947-70E740481C1C}">
                <a14:useLocalDpi xmlns:a14="http://schemas.microsoft.com/office/drawing/2010/main" val="0"/>
              </a:ext>
            </a:extLst>
          </a:blip>
          <a:srcRect l="9362" t="47735" r="18519" b="-255"/>
          <a:stretch/>
        </p:blipFill>
        <p:spPr bwMode="auto">
          <a:xfrm>
            <a:off x="4544890" y="4180156"/>
            <a:ext cx="4255770" cy="2324100"/>
          </a:xfrm>
          <a:prstGeom prst="rect">
            <a:avLst/>
          </a:prstGeom>
          <a:ln>
            <a:noFill/>
          </a:ln>
          <a:extLst>
            <a:ext uri="{53640926-AAD7-44D8-BBD7-CCE9431645EC}">
              <a14:shadowObscured xmlns:a14="http://schemas.microsoft.com/office/drawing/2010/main"/>
            </a:ext>
          </a:extLst>
        </p:spPr>
      </p:pic>
      <p:pic>
        <p:nvPicPr>
          <p:cNvPr id="6" name="Kép 5"/>
          <p:cNvPicPr/>
          <p:nvPr/>
        </p:nvPicPr>
        <p:blipFill>
          <a:blip r:embed="rId4" cstate="print">
            <a:extLst>
              <a:ext uri="{28A0092B-C50C-407E-A947-70E740481C1C}">
                <a14:useLocalDpi xmlns:a14="http://schemas.microsoft.com/office/drawing/2010/main" val="0"/>
              </a:ext>
            </a:extLst>
          </a:blip>
          <a:stretch>
            <a:fillRect/>
          </a:stretch>
        </p:blipFill>
        <p:spPr>
          <a:xfrm rot="5400000">
            <a:off x="9264503" y="2258255"/>
            <a:ext cx="2387600" cy="1790700"/>
          </a:xfrm>
          <a:prstGeom prst="rect">
            <a:avLst/>
          </a:prstGeom>
        </p:spPr>
      </p:pic>
    </p:spTree>
    <p:extLst>
      <p:ext uri="{BB962C8B-B14F-4D97-AF65-F5344CB8AC3E}">
        <p14:creationId xmlns:p14="http://schemas.microsoft.com/office/powerpoint/2010/main" val="2329300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 foglalkozás menete 2.</a:t>
            </a:r>
            <a:endParaRPr lang="hu-HU" dirty="0"/>
          </a:p>
        </p:txBody>
      </p:sp>
      <p:sp>
        <p:nvSpPr>
          <p:cNvPr id="3" name="Tartalom helye 2"/>
          <p:cNvSpPr>
            <a:spLocks noGrp="1"/>
          </p:cNvSpPr>
          <p:nvPr>
            <p:ph idx="1"/>
          </p:nvPr>
        </p:nvSpPr>
        <p:spPr/>
        <p:txBody>
          <a:bodyPr/>
          <a:lstStyle/>
          <a:p>
            <a:pPr marL="457200" lvl="1" indent="0">
              <a:buNone/>
            </a:pPr>
            <a:r>
              <a:rPr lang="hu-HU" b="1" dirty="0" smtClean="0"/>
              <a:t>A FOGLALKOZÁS KEZDETE</a:t>
            </a:r>
          </a:p>
          <a:p>
            <a:pPr lvl="1"/>
            <a:r>
              <a:rPr lang="hu-HU" dirty="0" smtClean="0"/>
              <a:t>a </a:t>
            </a:r>
            <a:r>
              <a:rPr lang="hu-HU" dirty="0"/>
              <a:t>gyerekek köszöntése</a:t>
            </a:r>
            <a:endParaRPr lang="hu-HU" sz="1400" dirty="0"/>
          </a:p>
          <a:p>
            <a:pPr lvl="1"/>
            <a:r>
              <a:rPr lang="hu-HU" dirty="0"/>
              <a:t>viselkedéses szabályok kiosztása (mindenképpen jelenjen meg előttük vizuálisan, szabálykártyán, emlékeztető gyanánt</a:t>
            </a:r>
            <a:r>
              <a:rPr lang="hu-HU" dirty="0" smtClean="0"/>
              <a:t>) (egyeztetés a pedagógusokkal)</a:t>
            </a:r>
            <a:endParaRPr lang="hu-HU" sz="1400" dirty="0"/>
          </a:p>
          <a:p>
            <a:pPr lvl="1"/>
            <a:r>
              <a:rPr lang="hu-HU" dirty="0"/>
              <a:t>jutalom </a:t>
            </a:r>
            <a:r>
              <a:rPr lang="hu-HU" dirty="0" err="1"/>
              <a:t>előrejelzők</a:t>
            </a:r>
            <a:r>
              <a:rPr lang="hu-HU" dirty="0"/>
              <a:t> kiosztása</a:t>
            </a:r>
            <a:endParaRPr lang="hu-HU" sz="1400" dirty="0"/>
          </a:p>
          <a:p>
            <a:pPr lvl="1"/>
            <a:r>
              <a:rPr lang="hu-HU" dirty="0"/>
              <a:t>jutalom kiválasztása</a:t>
            </a:r>
            <a:endParaRPr lang="hu-HU" sz="1400" dirty="0"/>
          </a:p>
          <a:p>
            <a:pPr lvl="1"/>
            <a:r>
              <a:rPr lang="hu-HU" dirty="0"/>
              <a:t>zsetongyűjtők kiosztása (ezen gyűjthetik a mosolygós arcokat, amit egy-egy feladat után, a viselkedéses szabály betartása esetén kapnak és a végén jutalomra válthatnak</a:t>
            </a:r>
            <a:r>
              <a:rPr lang="hu-HU" dirty="0" smtClean="0"/>
              <a:t>)</a:t>
            </a:r>
          </a:p>
          <a:p>
            <a:pPr lvl="1"/>
            <a:r>
              <a:rPr lang="hu-HU" sz="1400" dirty="0" smtClean="0"/>
              <a:t>Munkarend bemutatása</a:t>
            </a:r>
            <a:endParaRPr lang="hu-HU" sz="1400" dirty="0"/>
          </a:p>
          <a:p>
            <a:pPr marL="0" indent="0">
              <a:buNone/>
            </a:pPr>
            <a:endParaRPr lang="hu-HU" dirty="0"/>
          </a:p>
        </p:txBody>
      </p:sp>
    </p:spTree>
    <p:extLst>
      <p:ext uri="{BB962C8B-B14F-4D97-AF65-F5344CB8AC3E}">
        <p14:creationId xmlns:p14="http://schemas.microsoft.com/office/powerpoint/2010/main" val="596899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13" name="Tartalom helye 3"/>
          <p:cNvPicPr/>
          <p:nvPr/>
        </p:nvPicPr>
        <p:blipFill>
          <a:blip r:embed="rId2" cstate="print">
            <a:extLst>
              <a:ext uri="{28A0092B-C50C-407E-A947-70E740481C1C}">
                <a14:useLocalDpi xmlns:a14="http://schemas.microsoft.com/office/drawing/2010/main" val="0"/>
              </a:ext>
            </a:extLst>
          </a:blip>
          <a:stretch>
            <a:fillRect/>
          </a:stretch>
        </p:blipFill>
        <p:spPr>
          <a:xfrm>
            <a:off x="1833477" y="843652"/>
            <a:ext cx="1518896" cy="2131183"/>
          </a:xfrm>
          <a:prstGeom prst="rect">
            <a:avLst/>
          </a:prstGeom>
        </p:spPr>
      </p:pic>
      <p:pic>
        <p:nvPicPr>
          <p:cNvPr id="14" name="Tartalom helye 13"/>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4111821" y="843652"/>
            <a:ext cx="1508642" cy="2122697"/>
          </a:xfrm>
          <a:prstGeom prst="rect">
            <a:avLst/>
          </a:prstGeom>
        </p:spPr>
      </p:pic>
      <p:pic>
        <p:nvPicPr>
          <p:cNvPr id="15" name="Kép 14"/>
          <p:cNvPicPr/>
          <p:nvPr/>
        </p:nvPicPr>
        <p:blipFill>
          <a:blip r:embed="rId4" cstate="print">
            <a:extLst>
              <a:ext uri="{28A0092B-C50C-407E-A947-70E740481C1C}">
                <a14:useLocalDpi xmlns:a14="http://schemas.microsoft.com/office/drawing/2010/main" val="0"/>
              </a:ext>
            </a:extLst>
          </a:blip>
          <a:stretch>
            <a:fillRect/>
          </a:stretch>
        </p:blipFill>
        <p:spPr>
          <a:xfrm>
            <a:off x="6339076" y="843652"/>
            <a:ext cx="1415516" cy="2126421"/>
          </a:xfrm>
          <a:prstGeom prst="rect">
            <a:avLst/>
          </a:prstGeom>
        </p:spPr>
      </p:pic>
      <p:pic>
        <p:nvPicPr>
          <p:cNvPr id="16" name="Kép 15"/>
          <p:cNvPicPr/>
          <p:nvPr/>
        </p:nvPicPr>
        <p:blipFill>
          <a:blip r:embed="rId5" cstate="print">
            <a:extLst>
              <a:ext uri="{28A0092B-C50C-407E-A947-70E740481C1C}">
                <a14:useLocalDpi xmlns:a14="http://schemas.microsoft.com/office/drawing/2010/main" val="0"/>
              </a:ext>
            </a:extLst>
          </a:blip>
          <a:stretch>
            <a:fillRect/>
          </a:stretch>
        </p:blipFill>
        <p:spPr>
          <a:xfrm>
            <a:off x="8431868" y="843652"/>
            <a:ext cx="1367827" cy="2122696"/>
          </a:xfrm>
          <a:prstGeom prst="rect">
            <a:avLst/>
          </a:prstGeom>
        </p:spPr>
      </p:pic>
      <p:pic>
        <p:nvPicPr>
          <p:cNvPr id="17" name="Tartalom helye 3"/>
          <p:cNvPicPr/>
          <p:nvPr/>
        </p:nvPicPr>
        <p:blipFill>
          <a:blip r:embed="rId6" cstate="print">
            <a:extLst>
              <a:ext uri="{28A0092B-C50C-407E-A947-70E740481C1C}">
                <a14:useLocalDpi xmlns:a14="http://schemas.microsoft.com/office/drawing/2010/main" val="0"/>
              </a:ext>
            </a:extLst>
          </a:blip>
          <a:stretch>
            <a:fillRect/>
          </a:stretch>
        </p:blipFill>
        <p:spPr>
          <a:xfrm>
            <a:off x="1833476" y="3503881"/>
            <a:ext cx="2907335" cy="3586236"/>
          </a:xfrm>
          <a:prstGeom prst="rect">
            <a:avLst/>
          </a:prstGeom>
        </p:spPr>
      </p:pic>
      <p:pic>
        <p:nvPicPr>
          <p:cNvPr id="18" name="Tartalom helye 3"/>
          <p:cNvPicPr/>
          <p:nvPr/>
        </p:nvPicPr>
        <p:blipFill>
          <a:blip r:embed="rId7" cstate="print">
            <a:extLst>
              <a:ext uri="{28A0092B-C50C-407E-A947-70E740481C1C}">
                <a14:useLocalDpi xmlns:a14="http://schemas.microsoft.com/office/drawing/2010/main" val="0"/>
              </a:ext>
            </a:extLst>
          </a:blip>
          <a:stretch>
            <a:fillRect/>
          </a:stretch>
        </p:blipFill>
        <p:spPr>
          <a:xfrm rot="16200000">
            <a:off x="5762868" y="2878991"/>
            <a:ext cx="2215077" cy="2915334"/>
          </a:xfrm>
          <a:prstGeom prst="rect">
            <a:avLst/>
          </a:prstGeom>
        </p:spPr>
      </p:pic>
      <p:pic>
        <p:nvPicPr>
          <p:cNvPr id="19" name="Tartalom helye 3"/>
          <p:cNvPicPr/>
          <p:nvPr/>
        </p:nvPicPr>
        <p:blipFill rotWithShape="1">
          <a:blip r:embed="rId8" cstate="print">
            <a:extLst>
              <a:ext uri="{28A0092B-C50C-407E-A947-70E740481C1C}">
                <a14:useLocalDpi xmlns:a14="http://schemas.microsoft.com/office/drawing/2010/main" val="0"/>
              </a:ext>
            </a:extLst>
          </a:blip>
          <a:srcRect r="608" b="26977"/>
          <a:stretch/>
        </p:blipFill>
        <p:spPr bwMode="auto">
          <a:xfrm>
            <a:off x="8876714" y="3229119"/>
            <a:ext cx="2627898" cy="2215077"/>
          </a:xfrm>
          <a:prstGeom prst="rect">
            <a:avLst/>
          </a:prstGeom>
          <a:ln>
            <a:noFill/>
          </a:ln>
          <a:extLst>
            <a:ext uri="{53640926-AAD7-44D8-BBD7-CCE9431645EC}">
              <a14:shadowObscured xmlns:a14="http://schemas.microsoft.com/office/drawing/2010/main"/>
            </a:ext>
          </a:extLst>
        </p:spPr>
      </p:pic>
      <p:pic>
        <p:nvPicPr>
          <p:cNvPr id="20" name="Kép 19"/>
          <p:cNvPicPr>
            <a:picLocks noChangeAspect="1"/>
          </p:cNvPicPr>
          <p:nvPr/>
        </p:nvPicPr>
        <p:blipFill rotWithShape="1">
          <a:blip r:embed="rId9" cstate="print">
            <a:extLst>
              <a:ext uri="{28A0092B-C50C-407E-A947-70E740481C1C}">
                <a14:useLocalDpi xmlns:a14="http://schemas.microsoft.com/office/drawing/2010/main" val="0"/>
              </a:ext>
            </a:extLst>
          </a:blip>
          <a:srcRect l="1" t="18489" r="361" b="27258"/>
          <a:stretch/>
        </p:blipFill>
        <p:spPr>
          <a:xfrm>
            <a:off x="6990562" y="5669279"/>
            <a:ext cx="3479264" cy="1420838"/>
          </a:xfrm>
          <a:prstGeom prst="rect">
            <a:avLst/>
          </a:prstGeom>
        </p:spPr>
      </p:pic>
    </p:spTree>
    <p:extLst>
      <p:ext uri="{BB962C8B-B14F-4D97-AF65-F5344CB8AC3E}">
        <p14:creationId xmlns:p14="http://schemas.microsoft.com/office/powerpoint/2010/main" val="365344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 foglalkozás menete 3.</a:t>
            </a:r>
            <a:endParaRPr lang="hu-HU" dirty="0"/>
          </a:p>
        </p:txBody>
      </p:sp>
      <p:sp>
        <p:nvSpPr>
          <p:cNvPr id="3" name="Tartalom helye 2"/>
          <p:cNvSpPr>
            <a:spLocks noGrp="1"/>
          </p:cNvSpPr>
          <p:nvPr>
            <p:ph idx="1"/>
          </p:nvPr>
        </p:nvSpPr>
        <p:spPr/>
        <p:txBody>
          <a:bodyPr/>
          <a:lstStyle/>
          <a:p>
            <a:pPr marL="457200" lvl="1" indent="0">
              <a:buNone/>
            </a:pPr>
            <a:r>
              <a:rPr lang="hu-HU" b="1" dirty="0" smtClean="0"/>
              <a:t>FELADATOK ELVÉGZÉSE</a:t>
            </a:r>
          </a:p>
          <a:p>
            <a:pPr lvl="1"/>
            <a:r>
              <a:rPr lang="hu-HU" dirty="0" smtClean="0"/>
              <a:t>egy </a:t>
            </a:r>
            <a:r>
              <a:rPr lang="hu-HU" dirty="0"/>
              <a:t>alkalommal öt feladat van</a:t>
            </a:r>
            <a:endParaRPr lang="hu-HU" sz="1400" dirty="0"/>
          </a:p>
          <a:p>
            <a:pPr lvl="1"/>
            <a:r>
              <a:rPr lang="hu-HU" dirty="0"/>
              <a:t>babzsákkal jelezzük, hogy ki van éppen soron</a:t>
            </a:r>
            <a:endParaRPr lang="hu-HU" sz="1400" dirty="0"/>
          </a:p>
          <a:p>
            <a:pPr lvl="1"/>
            <a:r>
              <a:rPr lang="hu-HU" dirty="0"/>
              <a:t>a viselkedéses szabályra a figyelmet elsősorban úgy hívjuk fel, hogy rámutatunk, ha ez nem segít, akkor szólunk</a:t>
            </a:r>
            <a:endParaRPr lang="hu-HU" sz="1400" dirty="0"/>
          </a:p>
          <a:p>
            <a:pPr lvl="1"/>
            <a:r>
              <a:rPr lang="hu-HU" dirty="0"/>
              <a:t>minden feladat után értékeljük a viselkedéses szabály betartását, ha sikerült, </a:t>
            </a:r>
            <a:r>
              <a:rPr lang="hu-HU" dirty="0" smtClean="0"/>
              <a:t>zsetont </a:t>
            </a:r>
            <a:r>
              <a:rPr lang="hu-HU" dirty="0"/>
              <a:t>kap, ha nem, semmi baj, a következő feladatnál kaphat még</a:t>
            </a:r>
            <a:endParaRPr lang="hu-HU" sz="1400" dirty="0"/>
          </a:p>
          <a:p>
            <a:endParaRPr lang="hu-HU" dirty="0"/>
          </a:p>
        </p:txBody>
      </p:sp>
    </p:spTree>
    <p:extLst>
      <p:ext uri="{BB962C8B-B14F-4D97-AF65-F5344CB8AC3E}">
        <p14:creationId xmlns:p14="http://schemas.microsoft.com/office/powerpoint/2010/main" val="107592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 foglalkozás menete 3.</a:t>
            </a:r>
            <a:endParaRPr lang="hu-HU" dirty="0"/>
          </a:p>
        </p:txBody>
      </p:sp>
      <p:sp>
        <p:nvSpPr>
          <p:cNvPr id="3" name="Tartalom helye 2"/>
          <p:cNvSpPr>
            <a:spLocks noGrp="1"/>
          </p:cNvSpPr>
          <p:nvPr>
            <p:ph idx="1"/>
          </p:nvPr>
        </p:nvSpPr>
        <p:spPr/>
        <p:txBody>
          <a:bodyPr/>
          <a:lstStyle/>
          <a:p>
            <a:pPr marL="457200" lvl="1" indent="0">
              <a:buNone/>
            </a:pPr>
            <a:r>
              <a:rPr lang="hu-HU" b="1" dirty="0" smtClean="0"/>
              <a:t>A FOGLALKOZÁS LEZÁRÁSA</a:t>
            </a:r>
          </a:p>
          <a:p>
            <a:pPr lvl="1"/>
            <a:r>
              <a:rPr lang="hu-HU" dirty="0" smtClean="0"/>
              <a:t>zsetonok </a:t>
            </a:r>
            <a:r>
              <a:rPr lang="hu-HU" dirty="0"/>
              <a:t>jutalmakra váltása (ahány darab, annyi pici jutalom)</a:t>
            </a:r>
            <a:endParaRPr lang="hu-HU" sz="1400" dirty="0"/>
          </a:p>
          <a:p>
            <a:pPr lvl="1"/>
            <a:r>
              <a:rPr lang="hu-HU" dirty="0"/>
              <a:t>az eszközök (zsetonok, </a:t>
            </a:r>
            <a:r>
              <a:rPr lang="hu-HU" dirty="0" err="1"/>
              <a:t>előrejelzők</a:t>
            </a:r>
            <a:r>
              <a:rPr lang="hu-HU" dirty="0"/>
              <a:t>, szabálykártyák közös elpakolása)</a:t>
            </a:r>
            <a:endParaRPr lang="hu-HU" sz="1400" dirty="0"/>
          </a:p>
          <a:p>
            <a:pPr lvl="1"/>
            <a:r>
              <a:rPr lang="hu-HU" dirty="0"/>
              <a:t>ha minden a helyén, akkor van vége a foglalkozás kötött részének</a:t>
            </a:r>
            <a:endParaRPr lang="hu-HU" sz="1400" dirty="0"/>
          </a:p>
          <a:p>
            <a:pPr lvl="1"/>
            <a:r>
              <a:rPr lang="hu-HU" dirty="0"/>
              <a:t>esetleg szabad játék</a:t>
            </a:r>
            <a:endParaRPr lang="hu-HU" sz="1400" dirty="0"/>
          </a:p>
          <a:p>
            <a:endParaRPr lang="hu-HU" dirty="0"/>
          </a:p>
        </p:txBody>
      </p:sp>
    </p:spTree>
    <p:extLst>
      <p:ext uri="{BB962C8B-B14F-4D97-AF65-F5344CB8AC3E}">
        <p14:creationId xmlns:p14="http://schemas.microsoft.com/office/powerpoint/2010/main" val="3020056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 segítő szerepe</a:t>
            </a:r>
            <a:endParaRPr lang="hu-HU" dirty="0"/>
          </a:p>
        </p:txBody>
      </p:sp>
      <p:sp>
        <p:nvSpPr>
          <p:cNvPr id="3" name="Tartalom helye 2"/>
          <p:cNvSpPr>
            <a:spLocks noGrp="1"/>
          </p:cNvSpPr>
          <p:nvPr>
            <p:ph idx="1"/>
          </p:nvPr>
        </p:nvSpPr>
        <p:spPr/>
        <p:txBody>
          <a:bodyPr>
            <a:normAutofit fontScale="92500" lnSpcReduction="10000"/>
          </a:bodyPr>
          <a:lstStyle/>
          <a:p>
            <a:pPr marL="0" indent="0">
              <a:lnSpc>
                <a:spcPct val="160000"/>
              </a:lnSpc>
              <a:buNone/>
            </a:pPr>
            <a:r>
              <a:rPr lang="hu-HU" b="1" dirty="0"/>
              <a:t>A</a:t>
            </a:r>
            <a:r>
              <a:rPr lang="hu-HU" b="1" dirty="0" smtClean="0"/>
              <a:t> </a:t>
            </a:r>
            <a:r>
              <a:rPr lang="hu-HU" b="1" dirty="0"/>
              <a:t>segítségnyújtás hierarchiája</a:t>
            </a:r>
            <a:br>
              <a:rPr lang="hu-HU" b="1" dirty="0"/>
            </a:br>
            <a:r>
              <a:rPr lang="hu-HU" dirty="0"/>
              <a:t>• kivárás</a:t>
            </a:r>
            <a:br>
              <a:rPr lang="hu-HU" dirty="0"/>
            </a:br>
            <a:r>
              <a:rPr lang="hu-HU" dirty="0"/>
              <a:t>• szóbeli instrukció (nyílt/zárt)</a:t>
            </a:r>
            <a:br>
              <a:rPr lang="hu-HU" dirty="0"/>
            </a:br>
            <a:r>
              <a:rPr lang="hu-HU" dirty="0"/>
              <a:t>• gesztussal kísért szóbeli instrukció</a:t>
            </a:r>
            <a:br>
              <a:rPr lang="hu-HU" dirty="0"/>
            </a:br>
            <a:r>
              <a:rPr lang="hu-HU" dirty="0"/>
              <a:t>• gesztusok</a:t>
            </a:r>
            <a:br>
              <a:rPr lang="hu-HU" dirty="0"/>
            </a:br>
            <a:r>
              <a:rPr lang="hu-HU" dirty="0"/>
              <a:t>• vizuális támpontok</a:t>
            </a:r>
            <a:br>
              <a:rPr lang="hu-HU" dirty="0"/>
            </a:br>
            <a:r>
              <a:rPr lang="hu-HU" dirty="0"/>
              <a:t>• a feladat teljes bemutatása</a:t>
            </a:r>
            <a:br>
              <a:rPr lang="hu-HU" dirty="0"/>
            </a:br>
            <a:r>
              <a:rPr lang="hu-HU" dirty="0"/>
              <a:t>• részleges fizikai késztetés</a:t>
            </a:r>
            <a:br>
              <a:rPr lang="hu-HU" dirty="0"/>
            </a:br>
            <a:r>
              <a:rPr lang="hu-HU" dirty="0"/>
              <a:t>• teljes fizikai vezetés </a:t>
            </a:r>
          </a:p>
        </p:txBody>
      </p:sp>
      <p:pic>
        <p:nvPicPr>
          <p:cNvPr id="4" name="Kép 3"/>
          <p:cNvPicPr>
            <a:picLocks noChangeAspect="1"/>
          </p:cNvPicPr>
          <p:nvPr/>
        </p:nvPicPr>
        <p:blipFill>
          <a:blip r:embed="rId2"/>
          <a:stretch>
            <a:fillRect/>
          </a:stretch>
        </p:blipFill>
        <p:spPr>
          <a:xfrm>
            <a:off x="6788150" y="857250"/>
            <a:ext cx="3930650" cy="3930650"/>
          </a:xfrm>
          <a:prstGeom prst="rect">
            <a:avLst/>
          </a:prstGeom>
        </p:spPr>
      </p:pic>
    </p:spTree>
    <p:extLst>
      <p:ext uri="{BB962C8B-B14F-4D97-AF65-F5344CB8AC3E}">
        <p14:creationId xmlns:p14="http://schemas.microsoft.com/office/powerpoint/2010/main" val="2726391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 babzsákos foglalkozás tartalma</a:t>
            </a:r>
            <a:endParaRPr lang="hu-HU" dirty="0"/>
          </a:p>
        </p:txBody>
      </p:sp>
      <p:sp>
        <p:nvSpPr>
          <p:cNvPr id="3" name="Tartalom helye 2"/>
          <p:cNvSpPr>
            <a:spLocks noGrp="1"/>
          </p:cNvSpPr>
          <p:nvPr>
            <p:ph idx="1"/>
          </p:nvPr>
        </p:nvSpPr>
        <p:spPr/>
        <p:txBody>
          <a:bodyPr/>
          <a:lstStyle/>
          <a:p>
            <a:r>
              <a:rPr lang="hu-HU" dirty="0" smtClean="0"/>
              <a:t>Egyénre, csoportra szabott tartalom</a:t>
            </a:r>
          </a:p>
          <a:p>
            <a:pPr marL="0" indent="0">
              <a:buNone/>
            </a:pPr>
            <a:r>
              <a:rPr lang="hu-HU" dirty="0" smtClean="0"/>
              <a:t>Például:</a:t>
            </a:r>
          </a:p>
          <a:p>
            <a:pPr marL="0" indent="0">
              <a:buNone/>
            </a:pPr>
            <a:r>
              <a:rPr lang="hu-HU" dirty="0"/>
              <a:t>	</a:t>
            </a:r>
            <a:r>
              <a:rPr lang="hu-HU" dirty="0" smtClean="0"/>
              <a:t>- beszélgetési készségek </a:t>
            </a:r>
          </a:p>
          <a:p>
            <a:pPr marL="0" indent="0">
              <a:buNone/>
            </a:pPr>
            <a:r>
              <a:rPr lang="hu-HU" dirty="0"/>
              <a:t>	</a:t>
            </a:r>
            <a:r>
              <a:rPr lang="hu-HU" dirty="0" smtClean="0"/>
              <a:t>- közös figyelem</a:t>
            </a:r>
          </a:p>
          <a:p>
            <a:pPr marL="0" indent="0">
              <a:buNone/>
            </a:pPr>
            <a:r>
              <a:rPr lang="hu-HU" dirty="0"/>
              <a:t>	</a:t>
            </a:r>
            <a:r>
              <a:rPr lang="hu-HU" dirty="0" smtClean="0"/>
              <a:t>- csoportkészségek</a:t>
            </a:r>
          </a:p>
          <a:p>
            <a:pPr marL="0" indent="0">
              <a:buNone/>
            </a:pPr>
            <a:r>
              <a:rPr lang="hu-HU" dirty="0"/>
              <a:t>	</a:t>
            </a:r>
            <a:r>
              <a:rPr lang="hu-HU" dirty="0" smtClean="0"/>
              <a:t>- érzelmek felismerése és kifejezése</a:t>
            </a:r>
          </a:p>
          <a:p>
            <a:pPr marL="0" indent="0">
              <a:buNone/>
            </a:pPr>
            <a:r>
              <a:rPr lang="hu-HU" dirty="0"/>
              <a:t>	</a:t>
            </a:r>
            <a:r>
              <a:rPr lang="hu-HU" dirty="0" smtClean="0"/>
              <a:t>- nyelvi készségek</a:t>
            </a:r>
          </a:p>
          <a:p>
            <a:pPr marL="0" indent="0">
              <a:buNone/>
            </a:pPr>
            <a:r>
              <a:rPr lang="hu-HU" dirty="0"/>
              <a:t>	</a:t>
            </a:r>
            <a:r>
              <a:rPr lang="hu-HU" dirty="0" smtClean="0"/>
              <a:t>- helyes viselkedések</a:t>
            </a:r>
          </a:p>
          <a:p>
            <a:pPr marL="0" indent="0">
              <a:buNone/>
            </a:pPr>
            <a:r>
              <a:rPr lang="hu-HU" dirty="0"/>
              <a:t>	</a:t>
            </a:r>
            <a:r>
              <a:rPr lang="hu-HU" dirty="0" smtClean="0"/>
              <a:t>- kommunikációs funkciók (kérés, elutasítás)</a:t>
            </a:r>
            <a:endParaRPr lang="hu-HU" dirty="0"/>
          </a:p>
        </p:txBody>
      </p:sp>
    </p:spTree>
    <p:extLst>
      <p:ext uri="{BB962C8B-B14F-4D97-AF65-F5344CB8AC3E}">
        <p14:creationId xmlns:p14="http://schemas.microsoft.com/office/powerpoint/2010/main" val="3172554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pPr marL="0" indent="0" algn="ctr">
              <a:buNone/>
            </a:pPr>
            <a:endParaRPr lang="hu-HU" dirty="0" smtClean="0"/>
          </a:p>
          <a:p>
            <a:pPr marL="0" indent="0" algn="ctr">
              <a:buNone/>
            </a:pPr>
            <a:endParaRPr lang="hu-HU" dirty="0"/>
          </a:p>
          <a:p>
            <a:pPr marL="0" indent="0" algn="ctr">
              <a:lnSpc>
                <a:spcPct val="150000"/>
              </a:lnSpc>
              <a:buNone/>
            </a:pPr>
            <a:r>
              <a:rPr lang="hu-HU" b="1" dirty="0" smtClean="0"/>
              <a:t>„FONTOSABB CÉL A SZOCIÁLIS EGYÜTTLÉT ÖRÖME, MINT A LÁTSZÓLAGOS HASONLÓSÁG A NEUROTIPIKUS TÁRSAKHOZ.”</a:t>
            </a:r>
          </a:p>
          <a:p>
            <a:pPr marL="0" indent="0" algn="ctr">
              <a:lnSpc>
                <a:spcPct val="150000"/>
              </a:lnSpc>
              <a:buNone/>
            </a:pPr>
            <a:r>
              <a:rPr lang="hu-HU" dirty="0" smtClean="0"/>
              <a:t>(MESIBOV ET AL.,2008)</a:t>
            </a:r>
            <a:endParaRPr lang="hu-HU" dirty="0"/>
          </a:p>
        </p:txBody>
      </p:sp>
    </p:spTree>
    <p:extLst>
      <p:ext uri="{BB962C8B-B14F-4D97-AF65-F5344CB8AC3E}">
        <p14:creationId xmlns:p14="http://schemas.microsoft.com/office/powerpoint/2010/main" val="2669473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Példák a feladatokra</a:t>
            </a:r>
            <a:endParaRPr lang="hu-HU" dirty="0"/>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6081" y="1739704"/>
            <a:ext cx="2833687" cy="3778250"/>
          </a:xfrm>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957960" y="661181"/>
            <a:ext cx="5143500" cy="6858000"/>
          </a:xfrm>
          <a:prstGeom prst="rect">
            <a:avLst/>
          </a:prstGeom>
        </p:spPr>
      </p:pic>
    </p:spTree>
    <p:extLst>
      <p:ext uri="{BB962C8B-B14F-4D97-AF65-F5344CB8AC3E}">
        <p14:creationId xmlns:p14="http://schemas.microsoft.com/office/powerpoint/2010/main" val="348035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067428" y="1430215"/>
            <a:ext cx="5037666" cy="3778250"/>
          </a:xfrm>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597588" y="1437801"/>
            <a:ext cx="4109303" cy="5479071"/>
          </a:xfrm>
          <a:prstGeom prst="rect">
            <a:avLst/>
          </a:prstGeom>
        </p:spPr>
      </p:pic>
    </p:spTree>
    <p:extLst>
      <p:ext uri="{BB962C8B-B14F-4D97-AF65-F5344CB8AC3E}">
        <p14:creationId xmlns:p14="http://schemas.microsoft.com/office/powerpoint/2010/main" val="38091289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6" name="Tartalom helye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9458" y="1542757"/>
            <a:ext cx="5037666" cy="3778250"/>
          </a:xfrm>
        </p:spPr>
      </p:pic>
      <p:pic>
        <p:nvPicPr>
          <p:cNvPr id="7" name="Kép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692851" y="1656032"/>
            <a:ext cx="4368897" cy="5825196"/>
          </a:xfrm>
          <a:prstGeom prst="rect">
            <a:avLst/>
          </a:prstGeom>
        </p:spPr>
      </p:pic>
    </p:spTree>
    <p:extLst>
      <p:ext uri="{BB962C8B-B14F-4D97-AF65-F5344CB8AC3E}">
        <p14:creationId xmlns:p14="http://schemas.microsoft.com/office/powerpoint/2010/main" val="1564877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1524749" y="812805"/>
            <a:ext cx="3945649" cy="5260866"/>
          </a:xfrm>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624387" y="1470413"/>
            <a:ext cx="4383845" cy="5845126"/>
          </a:xfrm>
          <a:prstGeom prst="rect">
            <a:avLst/>
          </a:prstGeom>
        </p:spPr>
      </p:pic>
    </p:spTree>
    <p:extLst>
      <p:ext uri="{BB962C8B-B14F-4D97-AF65-F5344CB8AC3E}">
        <p14:creationId xmlns:p14="http://schemas.microsoft.com/office/powerpoint/2010/main" val="940347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További példák</a:t>
            </a:r>
            <a:endParaRPr lang="hu-HU" dirty="0"/>
          </a:p>
        </p:txBody>
      </p:sp>
      <p:sp>
        <p:nvSpPr>
          <p:cNvPr id="3" name="Tartalom helye 2"/>
          <p:cNvSpPr>
            <a:spLocks noGrp="1"/>
          </p:cNvSpPr>
          <p:nvPr>
            <p:ph idx="1"/>
          </p:nvPr>
        </p:nvSpPr>
        <p:spPr/>
        <p:txBody>
          <a:bodyPr/>
          <a:lstStyle/>
          <a:p>
            <a:endParaRPr lang="hu-HU"/>
          </a:p>
        </p:txBody>
      </p:sp>
    </p:spTree>
    <p:extLst>
      <p:ext uri="{BB962C8B-B14F-4D97-AF65-F5344CB8AC3E}">
        <p14:creationId xmlns:p14="http://schemas.microsoft.com/office/powerpoint/2010/main" val="19984829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Foglalkozástervezet példa</a:t>
            </a:r>
            <a:endParaRPr lang="hu-HU" dirty="0"/>
          </a:p>
        </p:txBody>
      </p:sp>
      <p:sp>
        <p:nvSpPr>
          <p:cNvPr id="3" name="Tartalom helye 2"/>
          <p:cNvSpPr>
            <a:spLocks noGrp="1"/>
          </p:cNvSpPr>
          <p:nvPr>
            <p:ph idx="1"/>
          </p:nvPr>
        </p:nvSpPr>
        <p:spPr/>
        <p:txBody>
          <a:bodyPr/>
          <a:lstStyle/>
          <a:p>
            <a:endParaRPr lang="hu-HU"/>
          </a:p>
        </p:txBody>
      </p:sp>
    </p:spTree>
    <p:extLst>
      <p:ext uri="{BB962C8B-B14F-4D97-AF65-F5344CB8AC3E}">
        <p14:creationId xmlns:p14="http://schemas.microsoft.com/office/powerpoint/2010/main" val="3421286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Babzsákos videó</a:t>
            </a:r>
            <a:endParaRPr lang="hu-HU" dirty="0"/>
          </a:p>
        </p:txBody>
      </p:sp>
      <p:sp>
        <p:nvSpPr>
          <p:cNvPr id="3" name="Tartalom helye 2"/>
          <p:cNvSpPr>
            <a:spLocks noGrp="1"/>
          </p:cNvSpPr>
          <p:nvPr>
            <p:ph idx="1"/>
          </p:nvPr>
        </p:nvSpPr>
        <p:spPr/>
        <p:txBody>
          <a:bodyPr/>
          <a:lstStyle/>
          <a:p>
            <a:endParaRPr lang="hu-HU"/>
          </a:p>
        </p:txBody>
      </p:sp>
    </p:spTree>
    <p:extLst>
      <p:ext uri="{BB962C8B-B14F-4D97-AF65-F5344CB8AC3E}">
        <p14:creationId xmlns:p14="http://schemas.microsoft.com/office/powerpoint/2010/main" val="3745375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Én-könyv</a:t>
            </a:r>
            <a:endParaRPr lang="hu-HU" dirty="0"/>
          </a:p>
        </p:txBody>
      </p:sp>
      <p:sp>
        <p:nvSpPr>
          <p:cNvPr id="3" name="Tartalom helye 2"/>
          <p:cNvSpPr>
            <a:spLocks noGrp="1"/>
          </p:cNvSpPr>
          <p:nvPr>
            <p:ph idx="1"/>
          </p:nvPr>
        </p:nvSpPr>
        <p:spPr/>
        <p:txBody>
          <a:bodyPr/>
          <a:lstStyle/>
          <a:p>
            <a:pPr algn="just">
              <a:lnSpc>
                <a:spcPct val="150000"/>
              </a:lnSpc>
            </a:pPr>
            <a:r>
              <a:rPr lang="hu-HU" dirty="0"/>
              <a:t>hozzájárul az autizmussal élő emberek szociális-kommunikációs készségeinek előmozdításához, elsősorban önmagukról való tudásuk, reális énképük </a:t>
            </a:r>
            <a:r>
              <a:rPr lang="hu-HU" dirty="0" smtClean="0"/>
              <a:t>megszilárdításához</a:t>
            </a:r>
            <a:endParaRPr lang="hu-HU" dirty="0"/>
          </a:p>
          <a:p>
            <a:pPr algn="just">
              <a:lnSpc>
                <a:spcPct val="150000"/>
              </a:lnSpc>
            </a:pPr>
            <a:r>
              <a:rPr lang="hu-HU" dirty="0"/>
              <a:t>olyan saját készítésű és folyamatosan bővülő, változó füzet, amiben minden benne </a:t>
            </a:r>
            <a:r>
              <a:rPr lang="hu-HU" dirty="0" smtClean="0"/>
              <a:t>van, </a:t>
            </a:r>
            <a:r>
              <a:rPr lang="hu-HU" dirty="0"/>
              <a:t>ami az adott gyereknek magával kapcsolatban fontos. Vagyis egyfajta önismereti gyűjtemény. Fontos, hogy </a:t>
            </a:r>
            <a:r>
              <a:rPr lang="hu-HU" b="1" dirty="0"/>
              <a:t>mindig egyes szám első személyben íródjon</a:t>
            </a:r>
            <a:r>
              <a:rPr lang="hu-HU" dirty="0" smtClean="0"/>
              <a:t>.</a:t>
            </a:r>
          </a:p>
        </p:txBody>
      </p:sp>
    </p:spTree>
    <p:extLst>
      <p:ext uri="{BB962C8B-B14F-4D97-AF65-F5344CB8AC3E}">
        <p14:creationId xmlns:p14="http://schemas.microsoft.com/office/powerpoint/2010/main" val="19706731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r>
              <a:rPr lang="hu-HU" dirty="0" smtClean="0"/>
              <a:t>A forma lehet egyéni, de bővíthető!</a:t>
            </a:r>
          </a:p>
          <a:p>
            <a:pPr>
              <a:lnSpc>
                <a:spcPct val="150000"/>
              </a:lnSpc>
            </a:pPr>
            <a:r>
              <a:rPr lang="hu-HU" dirty="0" smtClean="0"/>
              <a:t>Első oldalon fénykép a tulajdonosról és személyes adatok</a:t>
            </a:r>
          </a:p>
          <a:p>
            <a:pPr>
              <a:lnSpc>
                <a:spcPct val="150000"/>
              </a:lnSpc>
            </a:pPr>
            <a:r>
              <a:rPr lang="hu-HU" dirty="0" smtClean="0"/>
              <a:t>Családtagok, otthon, barátok (szűk család, rokonok, barátok, ismerősök, idegenek)</a:t>
            </a:r>
          </a:p>
          <a:p>
            <a:pPr>
              <a:lnSpc>
                <a:spcPct val="150000"/>
              </a:lnSpc>
            </a:pPr>
            <a:r>
              <a:rPr lang="hu-HU" dirty="0" smtClean="0"/>
              <a:t>Mit szeret csinálni és mit nem? Kivel?</a:t>
            </a:r>
          </a:p>
          <a:p>
            <a:pPr>
              <a:lnSpc>
                <a:spcPct val="150000"/>
              </a:lnSpc>
            </a:pPr>
            <a:r>
              <a:rPr lang="hu-HU" dirty="0" smtClean="0"/>
              <a:t>Mikor mérges, szomorú, vidám? Mitől fél?</a:t>
            </a:r>
          </a:p>
          <a:p>
            <a:pPr>
              <a:lnSpc>
                <a:spcPct val="150000"/>
              </a:lnSpc>
            </a:pPr>
            <a:r>
              <a:rPr lang="hu-HU" dirty="0" smtClean="0"/>
              <a:t>Miben jó és miben szorul segítségre?</a:t>
            </a:r>
          </a:p>
        </p:txBody>
      </p:sp>
      <p:pic>
        <p:nvPicPr>
          <p:cNvPr id="5" name="Kép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flipV="1">
            <a:off x="7886700" y="4022411"/>
            <a:ext cx="3009900" cy="2257425"/>
          </a:xfrm>
          <a:prstGeom prst="rect">
            <a:avLst/>
          </a:prstGeom>
        </p:spPr>
      </p:pic>
      <p:pic>
        <p:nvPicPr>
          <p:cNvPr id="6" name="Kép 5"/>
          <p:cNvPicPr>
            <a:picLocks noChangeAspect="1"/>
          </p:cNvPicPr>
          <p:nvPr/>
        </p:nvPicPr>
        <p:blipFill>
          <a:blip r:embed="rId3"/>
          <a:stretch>
            <a:fillRect/>
          </a:stretch>
        </p:blipFill>
        <p:spPr>
          <a:xfrm>
            <a:off x="9958387" y="502922"/>
            <a:ext cx="1876425" cy="2524125"/>
          </a:xfrm>
          <a:prstGeom prst="rect">
            <a:avLst/>
          </a:prstGeom>
        </p:spPr>
      </p:pic>
    </p:spTree>
    <p:extLst>
      <p:ext uri="{BB962C8B-B14F-4D97-AF65-F5344CB8AC3E}">
        <p14:creationId xmlns:p14="http://schemas.microsoft.com/office/powerpoint/2010/main" val="3746885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2769" y="865410"/>
            <a:ext cx="2833687" cy="3778250"/>
          </a:xfrm>
        </p:spPr>
      </p:pic>
      <p:pic>
        <p:nvPicPr>
          <p:cNvPr id="6" name="Kép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1218" y="3903132"/>
            <a:ext cx="1987550" cy="2650067"/>
          </a:xfrm>
          <a:prstGeom prst="rect">
            <a:avLst/>
          </a:prstGeom>
        </p:spPr>
      </p:pic>
      <p:pic>
        <p:nvPicPr>
          <p:cNvPr id="3" name="Kép 2"/>
          <p:cNvPicPr>
            <a:picLocks noChangeAspect="1"/>
          </p:cNvPicPr>
          <p:nvPr/>
        </p:nvPicPr>
        <p:blipFill>
          <a:blip r:embed="rId4"/>
          <a:stretch>
            <a:fillRect/>
          </a:stretch>
        </p:blipFill>
        <p:spPr>
          <a:xfrm>
            <a:off x="7443530" y="1645555"/>
            <a:ext cx="2847975" cy="3257550"/>
          </a:xfrm>
          <a:prstGeom prst="rect">
            <a:avLst/>
          </a:prstGeom>
        </p:spPr>
      </p:pic>
    </p:spTree>
    <p:extLst>
      <p:ext uri="{BB962C8B-B14F-4D97-AF65-F5344CB8AC3E}">
        <p14:creationId xmlns:p14="http://schemas.microsoft.com/office/powerpoint/2010/main" val="167483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Amit már jól tudunk…</a:t>
            </a:r>
            <a:endParaRPr lang="hu-HU" dirty="0"/>
          </a:p>
        </p:txBody>
      </p:sp>
      <p:sp>
        <p:nvSpPr>
          <p:cNvPr id="3" name="Tartalom helye 2"/>
          <p:cNvSpPr>
            <a:spLocks noGrp="1"/>
          </p:cNvSpPr>
          <p:nvPr>
            <p:ph idx="1"/>
          </p:nvPr>
        </p:nvSpPr>
        <p:spPr/>
        <p:txBody>
          <a:bodyPr/>
          <a:lstStyle/>
          <a:p>
            <a:pPr marL="0" indent="0">
              <a:lnSpc>
                <a:spcPct val="150000"/>
              </a:lnSpc>
              <a:buNone/>
            </a:pPr>
            <a:r>
              <a:rPr lang="hu-HU" dirty="0"/>
              <a:t>Kognitív háttér, ami meghatározza a beavatkozás módszertanát:</a:t>
            </a:r>
          </a:p>
          <a:p>
            <a:pPr>
              <a:lnSpc>
                <a:spcPct val="150000"/>
              </a:lnSpc>
              <a:buFontTx/>
              <a:buChar char="-"/>
            </a:pPr>
            <a:r>
              <a:rPr lang="hu-HU" dirty="0"/>
              <a:t>Naiv tudatelmélet zavara</a:t>
            </a:r>
          </a:p>
          <a:p>
            <a:pPr>
              <a:lnSpc>
                <a:spcPct val="150000"/>
              </a:lnSpc>
              <a:buFontTx/>
              <a:buChar char="-"/>
            </a:pPr>
            <a:r>
              <a:rPr lang="hu-HU" dirty="0"/>
              <a:t>Végrehajtó működési nehézség</a:t>
            </a:r>
          </a:p>
          <a:p>
            <a:pPr>
              <a:lnSpc>
                <a:spcPct val="150000"/>
              </a:lnSpc>
              <a:buFontTx/>
              <a:buChar char="-"/>
            </a:pPr>
            <a:r>
              <a:rPr lang="hu-HU" dirty="0"/>
              <a:t>Részletfókuszált észlelés</a:t>
            </a:r>
          </a:p>
          <a:p>
            <a:pPr marL="0" indent="0">
              <a:buNone/>
            </a:pPr>
            <a:r>
              <a:rPr lang="hu-HU" dirty="0" smtClean="0"/>
              <a:t>Rendkívül változatos tünetek a társas-kommunikációs viselkedés és a rugalmas viselkedésszervezés területén.</a:t>
            </a:r>
            <a:endParaRPr lang="hu-HU" dirty="0"/>
          </a:p>
        </p:txBody>
      </p:sp>
    </p:spTree>
    <p:extLst>
      <p:ext uri="{BB962C8B-B14F-4D97-AF65-F5344CB8AC3E}">
        <p14:creationId xmlns:p14="http://schemas.microsoft.com/office/powerpoint/2010/main" val="1379567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603780" y="1562100"/>
            <a:ext cx="5037666" cy="3778250"/>
          </a:xfrm>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9550" y="624110"/>
            <a:ext cx="4044950" cy="5393267"/>
          </a:xfrm>
          <a:prstGeom prst="rect">
            <a:avLst/>
          </a:prstGeom>
        </p:spPr>
      </p:pic>
    </p:spTree>
    <p:extLst>
      <p:ext uri="{BB962C8B-B14F-4D97-AF65-F5344CB8AC3E}">
        <p14:creationId xmlns:p14="http://schemas.microsoft.com/office/powerpoint/2010/main" val="1592340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r>
              <a:rPr lang="hu-HU" dirty="0" smtClean="0"/>
              <a:t>Viselkedéssel kapcsolatos szabályok</a:t>
            </a:r>
            <a:endParaRPr lang="hu-HU" dirty="0"/>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400" y="3117222"/>
            <a:ext cx="4305300" cy="3228975"/>
          </a:xfrm>
          <a:prstGeom prst="rect">
            <a:avLst/>
          </a:prstGeom>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9789" y="2694947"/>
            <a:ext cx="4868333" cy="3651250"/>
          </a:xfrm>
          <a:prstGeom prst="rect">
            <a:avLst/>
          </a:prstGeom>
        </p:spPr>
      </p:pic>
    </p:spTree>
    <p:extLst>
      <p:ext uri="{BB962C8B-B14F-4D97-AF65-F5344CB8AC3E}">
        <p14:creationId xmlns:p14="http://schemas.microsoft.com/office/powerpoint/2010/main" val="28691450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Lehetséges vezérfonalaink</a:t>
            </a:r>
            <a:endParaRPr lang="hu-HU" dirty="0"/>
          </a:p>
        </p:txBody>
      </p:sp>
      <p:sp>
        <p:nvSpPr>
          <p:cNvPr id="3" name="Tartalom helye 2"/>
          <p:cNvSpPr>
            <a:spLocks noGrp="1"/>
          </p:cNvSpPr>
          <p:nvPr>
            <p:ph idx="1"/>
          </p:nvPr>
        </p:nvSpPr>
        <p:spPr/>
        <p:txBody>
          <a:bodyPr/>
          <a:lstStyle/>
          <a:p>
            <a:r>
              <a:rPr lang="hu-HU" b="1" dirty="0" smtClean="0"/>
              <a:t>Ö.T.V.E.N</a:t>
            </a:r>
            <a:r>
              <a:rPr lang="hu-HU" b="1" dirty="0"/>
              <a:t>.</a:t>
            </a:r>
            <a:r>
              <a:rPr lang="hu-HU" dirty="0"/>
              <a:t> - Oktatási program autizmussal élő tanulók számára. A Program tartalmazza a tantárgy – önismeret, társas viselkedés és egészségnevelés – tartalmilag és mennyiségileg az autizmusra adaptált tananyagát, valamint az anyag elsajátításának cél- és feladatrendszerét, javasolt kiegészítő forrásokkal, eszközökkel.</a:t>
            </a:r>
          </a:p>
          <a:p>
            <a:pPr marL="0" indent="0">
              <a:buNone/>
            </a:pPr>
            <a:r>
              <a:rPr lang="hu-HU" dirty="0"/>
              <a:t>	A Program az oktató és terápiás munka megkönnyítésére módszertani 	kézikönyvként is használható, mert az autizmussal kapcsolatos ismeretek, 	az autizmussal élő tanulók sérülés specifikus oktatásának elméleti és 	gyakorlati tudnivalói is helyet kaptak benne.</a:t>
            </a:r>
            <a:br>
              <a:rPr lang="hu-HU" dirty="0"/>
            </a:br>
            <a:r>
              <a:rPr lang="hu-HU" dirty="0"/>
              <a:t>	A Program kiválóan alkalmazható nem csak autizmussal élők, hanem 	minden olyan ember számára, akiknek problémát jelent a szociális 	beilleszkedés, az önálló életvitel megszervezése.</a:t>
            </a:r>
          </a:p>
          <a:p>
            <a:endParaRPr lang="hu-HU" dirty="0"/>
          </a:p>
        </p:txBody>
      </p:sp>
    </p:spTree>
    <p:extLst>
      <p:ext uri="{BB962C8B-B14F-4D97-AF65-F5344CB8AC3E}">
        <p14:creationId xmlns:p14="http://schemas.microsoft.com/office/powerpoint/2010/main" val="2902345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Lehetséges vezérfonalaink</a:t>
            </a:r>
          </a:p>
        </p:txBody>
      </p:sp>
      <p:sp>
        <p:nvSpPr>
          <p:cNvPr id="3" name="Tartalom helye 2"/>
          <p:cNvSpPr>
            <a:spLocks noGrp="1"/>
          </p:cNvSpPr>
          <p:nvPr>
            <p:ph idx="1"/>
          </p:nvPr>
        </p:nvSpPr>
        <p:spPr/>
        <p:txBody>
          <a:bodyPr/>
          <a:lstStyle/>
          <a:p>
            <a:pPr>
              <a:lnSpc>
                <a:spcPct val="150000"/>
              </a:lnSpc>
            </a:pPr>
            <a:r>
              <a:rPr lang="hu-HU" b="1" dirty="0"/>
              <a:t>A csodálatos ötpontos skála</a:t>
            </a:r>
          </a:p>
          <a:p>
            <a:pPr marL="0" indent="0">
              <a:lnSpc>
                <a:spcPct val="150000"/>
              </a:lnSpc>
              <a:buNone/>
            </a:pPr>
            <a:r>
              <a:rPr lang="hu-HU" dirty="0"/>
              <a:t>Olyan autizmus-barát rendszert ajánl, amivel egyértelművé tehetők és taníthatók a nehezen érthető érzelmek, az általuk kialakuló viselkedésproblémák következményei és a feszült helyzetekben lehetséges megoldások, az </a:t>
            </a:r>
            <a:r>
              <a:rPr lang="hu-HU" dirty="0" err="1"/>
              <a:t>elkerüléshez</a:t>
            </a:r>
            <a:r>
              <a:rPr lang="hu-HU" dirty="0"/>
              <a:t> szükséges kommunikáció. Ez a nagyon gyakorlatias módszer a már jól ismert vizuális szimbólumok használatával az önismeret, önszabályozás, önállóság fejlesztésével az autizmussal élő ember mindenkori beilleszkedését segíti különböző élethelyzeteiben</a:t>
            </a:r>
            <a:endParaRPr lang="hu-HU" b="1" dirty="0"/>
          </a:p>
          <a:p>
            <a:endParaRPr lang="hu-HU" dirty="0"/>
          </a:p>
        </p:txBody>
      </p:sp>
      <p:pic>
        <p:nvPicPr>
          <p:cNvPr id="4" name="Picture 2" descr="A csodálatos 5-pontos ská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5667" y="105222"/>
            <a:ext cx="2393279" cy="2393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350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Lehetséges vezérfonalaink</a:t>
            </a:r>
            <a:endParaRPr lang="hu-HU" dirty="0"/>
          </a:p>
        </p:txBody>
      </p:sp>
      <p:sp>
        <p:nvSpPr>
          <p:cNvPr id="3" name="Tartalom helye 2"/>
          <p:cNvSpPr>
            <a:spLocks noGrp="1"/>
          </p:cNvSpPr>
          <p:nvPr>
            <p:ph idx="1"/>
          </p:nvPr>
        </p:nvSpPr>
        <p:spPr/>
        <p:txBody>
          <a:bodyPr/>
          <a:lstStyle/>
          <a:p>
            <a:pPr>
              <a:lnSpc>
                <a:spcPct val="150000"/>
              </a:lnSpc>
            </a:pPr>
            <a:r>
              <a:rPr lang="hu-HU" b="1" dirty="0"/>
              <a:t>Mint egy vulkán forrok, és mindjárt felrobbanok!</a:t>
            </a:r>
          </a:p>
          <a:p>
            <a:pPr marL="0" indent="0">
              <a:lnSpc>
                <a:spcPct val="150000"/>
              </a:lnSpc>
              <a:buNone/>
            </a:pPr>
            <a:r>
              <a:rPr lang="hu-HU" dirty="0"/>
              <a:t>Ötletes feladatokat (fénymásolható feladatlapokat is!) és technikákat találunk itt, egyfajta viselkedés-terápiás </a:t>
            </a:r>
            <a:r>
              <a:rPr lang="hu-HU" dirty="0" err="1"/>
              <a:t>eszköztárat</a:t>
            </a:r>
            <a:r>
              <a:rPr lang="hu-HU" dirty="0"/>
              <a:t>, abszolút gyakorlatorientált tudást a mindennapokra akár egyéni, akár csoportos foglalkozásokra</a:t>
            </a:r>
          </a:p>
        </p:txBody>
      </p:sp>
      <p:pic>
        <p:nvPicPr>
          <p:cNvPr id="4" name="Picture 2" descr="Whitehouse, Éliane; Pudney, Warwick: Mint egy nagy vulkán forrok, és...Mindjárt felrobban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1167" y="4034126"/>
            <a:ext cx="1659288" cy="2105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6280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Lehetséges vezérfonalaink</a:t>
            </a:r>
            <a:endParaRPr lang="hu-HU" dirty="0"/>
          </a:p>
        </p:txBody>
      </p:sp>
      <p:sp>
        <p:nvSpPr>
          <p:cNvPr id="3" name="Tartalom helye 2"/>
          <p:cNvSpPr>
            <a:spLocks noGrp="1"/>
          </p:cNvSpPr>
          <p:nvPr>
            <p:ph idx="1"/>
          </p:nvPr>
        </p:nvSpPr>
        <p:spPr/>
        <p:txBody>
          <a:bodyPr/>
          <a:lstStyle/>
          <a:p>
            <a:pPr>
              <a:lnSpc>
                <a:spcPct val="150000"/>
              </a:lnSpc>
            </a:pPr>
            <a:r>
              <a:rPr lang="hu-HU" b="1" dirty="0"/>
              <a:t>A CAT (Kognitív-érzelmi tréning)-kit </a:t>
            </a:r>
            <a:r>
              <a:rPr lang="hu-HU" dirty="0"/>
              <a:t>egy olyan eszköz, mely segít az érzelmek azonosításában, kifejezésében, megértésében, elfogadásában. „A program lépésről lépésre tanítja meg a gyermeket az érzelmekkel, társas kapcsolatokkal és azok jobb kezelésével kapcsolatos legfontosabb funkciókra és szükségletekre.” (Prof. </a:t>
            </a:r>
            <a:r>
              <a:rPr lang="hu-HU" dirty="0" err="1"/>
              <a:t>Tammie</a:t>
            </a:r>
            <a:r>
              <a:rPr lang="hu-HU" dirty="0"/>
              <a:t> </a:t>
            </a:r>
            <a:r>
              <a:rPr lang="hu-HU" dirty="0" err="1"/>
              <a:t>Ronen</a:t>
            </a:r>
            <a:r>
              <a:rPr lang="hu-HU" dirty="0"/>
              <a:t>)</a:t>
            </a:r>
          </a:p>
        </p:txBody>
      </p:sp>
      <p:pic>
        <p:nvPicPr>
          <p:cNvPr id="4" name="Picture 2" descr="CAT-kit dobozról fényké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5993" y="4539622"/>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703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Szociális történetek</a:t>
            </a:r>
            <a:endParaRPr lang="hu-HU" dirty="0"/>
          </a:p>
        </p:txBody>
      </p:sp>
      <p:sp>
        <p:nvSpPr>
          <p:cNvPr id="3" name="Tartalom helye 2"/>
          <p:cNvSpPr>
            <a:spLocks noGrp="1"/>
          </p:cNvSpPr>
          <p:nvPr>
            <p:ph idx="1"/>
          </p:nvPr>
        </p:nvSpPr>
        <p:spPr/>
        <p:txBody>
          <a:bodyPr>
            <a:normAutofit/>
          </a:bodyPr>
          <a:lstStyle/>
          <a:p>
            <a:pPr lvl="0"/>
            <a:r>
              <a:rPr lang="hu-HU" b="1" dirty="0"/>
              <a:t>Carol Grey</a:t>
            </a:r>
            <a:endParaRPr lang="hu-HU" dirty="0"/>
          </a:p>
          <a:p>
            <a:pPr lvl="0"/>
            <a:r>
              <a:rPr lang="hu-HU" b="1" dirty="0"/>
              <a:t>leír </a:t>
            </a:r>
            <a:r>
              <a:rPr lang="hu-HU" dirty="0"/>
              <a:t>egy helyzetet, fogalmat vagy szociális készséget olyan formában, amely </a:t>
            </a:r>
            <a:r>
              <a:rPr lang="hu-HU" b="1" dirty="0"/>
              <a:t>értelmes </a:t>
            </a:r>
            <a:r>
              <a:rPr lang="hu-HU" dirty="0"/>
              <a:t>az autizmussal élő személy számára</a:t>
            </a:r>
          </a:p>
          <a:p>
            <a:pPr lvl="0"/>
            <a:r>
              <a:rPr lang="hu-HU" b="1" dirty="0"/>
              <a:t>cél:</a:t>
            </a:r>
            <a:r>
              <a:rPr lang="hu-HU" sz="4800" dirty="0"/>
              <a:t> </a:t>
            </a:r>
            <a:endParaRPr lang="hu-HU" dirty="0"/>
          </a:p>
          <a:p>
            <a:pPr lvl="1"/>
            <a:r>
              <a:rPr lang="hu-HU" dirty="0"/>
              <a:t>a szociális </a:t>
            </a:r>
            <a:r>
              <a:rPr lang="hu-HU" b="1" dirty="0"/>
              <a:t>megértés </a:t>
            </a:r>
            <a:r>
              <a:rPr lang="hu-HU" dirty="0"/>
              <a:t>fejlesztése</a:t>
            </a:r>
          </a:p>
          <a:p>
            <a:pPr lvl="1"/>
            <a:r>
              <a:rPr lang="hu-HU" dirty="0"/>
              <a:t>az autizmussal élő személyt </a:t>
            </a:r>
            <a:r>
              <a:rPr lang="hu-HU" dirty="0" err="1"/>
              <a:t>ellássa</a:t>
            </a:r>
            <a:r>
              <a:rPr lang="hu-HU" dirty="0"/>
              <a:t> </a:t>
            </a:r>
            <a:r>
              <a:rPr lang="hu-HU" dirty="0" smtClean="0"/>
              <a:t>a megfelelő </a:t>
            </a:r>
            <a:r>
              <a:rPr lang="hu-HU" dirty="0"/>
              <a:t>szociális </a:t>
            </a:r>
            <a:r>
              <a:rPr lang="hu-HU" b="1" dirty="0"/>
              <a:t>információ</a:t>
            </a:r>
            <a:r>
              <a:rPr lang="hu-HU" dirty="0"/>
              <a:t>val</a:t>
            </a:r>
          </a:p>
          <a:p>
            <a:pPr lvl="1"/>
            <a:r>
              <a:rPr lang="hu-HU" dirty="0"/>
              <a:t>a „másik oldal” is érzékenyebb válik az autizmussal élő személy problémája </a:t>
            </a:r>
            <a:r>
              <a:rPr lang="hu-HU" dirty="0" smtClean="0"/>
              <a:t>iránt</a:t>
            </a:r>
            <a:endParaRPr lang="hu-HU" dirty="0"/>
          </a:p>
          <a:p>
            <a:pPr marL="457200" lvl="1" indent="0">
              <a:buNone/>
            </a:pPr>
            <a:endParaRPr lang="hu-HU" dirty="0" smtClean="0"/>
          </a:p>
          <a:p>
            <a:pPr lvl="1"/>
            <a:endParaRPr lang="hu-HU" dirty="0"/>
          </a:p>
          <a:p>
            <a:pPr marL="128016" lvl="1" indent="0">
              <a:buNone/>
            </a:pPr>
            <a:endParaRPr lang="hu-HU" dirty="0"/>
          </a:p>
        </p:txBody>
      </p:sp>
    </p:spTree>
    <p:extLst>
      <p:ext uri="{BB962C8B-B14F-4D97-AF65-F5344CB8AC3E}">
        <p14:creationId xmlns:p14="http://schemas.microsoft.com/office/powerpoint/2010/main" val="40028086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Szociális történetek - mondattípusok</a:t>
            </a:r>
            <a:endParaRPr lang="hu-HU" dirty="0"/>
          </a:p>
        </p:txBody>
      </p:sp>
      <p:sp>
        <p:nvSpPr>
          <p:cNvPr id="3" name="Tartalom helye 2"/>
          <p:cNvSpPr>
            <a:spLocks noGrp="1"/>
          </p:cNvSpPr>
          <p:nvPr>
            <p:ph idx="1"/>
          </p:nvPr>
        </p:nvSpPr>
        <p:spPr>
          <a:xfrm>
            <a:off x="2589212" y="1448971"/>
            <a:ext cx="8915400" cy="4825219"/>
          </a:xfrm>
        </p:spPr>
        <p:txBody>
          <a:bodyPr>
            <a:normAutofit fontScale="92500" lnSpcReduction="10000"/>
          </a:bodyPr>
          <a:lstStyle/>
          <a:p>
            <a:r>
              <a:rPr lang="hu-HU" dirty="0" smtClean="0"/>
              <a:t>Alaptípusok:</a:t>
            </a:r>
          </a:p>
          <a:p>
            <a:pPr lvl="1"/>
            <a:r>
              <a:rPr lang="hu-HU" sz="1700" b="1" dirty="0" smtClean="0"/>
              <a:t>Leíró</a:t>
            </a:r>
            <a:r>
              <a:rPr lang="hu-HU" sz="1700" dirty="0" smtClean="0"/>
              <a:t> - </a:t>
            </a:r>
            <a:r>
              <a:rPr lang="hu-HU" sz="1700" dirty="0"/>
              <a:t>vélemény és állásfoglalás-mentes kijelentések, tények megfogalmazásai. </a:t>
            </a:r>
            <a:r>
              <a:rPr lang="hu-HU" sz="1700" dirty="0" smtClean="0"/>
              <a:t>A szociális </a:t>
            </a:r>
            <a:r>
              <a:rPr lang="hu-HU" sz="1700" dirty="0"/>
              <a:t>helyzet leglényegesebb elemeit, aspektusait emelik ki, fogalmazzák meg. </a:t>
            </a:r>
            <a:r>
              <a:rPr lang="hu-HU" sz="1700" dirty="0" smtClean="0"/>
              <a:t>Az egyetlen </a:t>
            </a:r>
            <a:r>
              <a:rPr lang="hu-HU" sz="1700" dirty="0"/>
              <a:t>mondattípus, amelyikre mindenképpen szükség van a Szociális Történetben, </a:t>
            </a:r>
            <a:r>
              <a:rPr lang="hu-HU" sz="1700" dirty="0" smtClean="0"/>
              <a:t>és amelyet </a:t>
            </a:r>
            <a:r>
              <a:rPr lang="hu-HU" sz="1700" dirty="0"/>
              <a:t>a leggyakrabban használunk. Ez a történet váza, objektív, logikus, pontos. </a:t>
            </a:r>
            <a:endParaRPr lang="hu-HU" sz="1700" dirty="0" smtClean="0"/>
          </a:p>
          <a:p>
            <a:pPr lvl="1"/>
            <a:r>
              <a:rPr lang="hu-HU" sz="1700" b="1" dirty="0" smtClean="0"/>
              <a:t>Perspektivikus</a:t>
            </a:r>
            <a:r>
              <a:rPr lang="hu-HU" sz="1700" dirty="0" smtClean="0"/>
              <a:t> - </a:t>
            </a:r>
            <a:r>
              <a:rPr lang="hu-HU" sz="1700" dirty="0"/>
              <a:t>más emberek belső, </a:t>
            </a:r>
            <a:r>
              <a:rPr lang="hu-HU" sz="1700" dirty="0" smtClean="0"/>
              <a:t>mentális állapotait </a:t>
            </a:r>
            <a:r>
              <a:rPr lang="hu-HU" sz="1700" dirty="0"/>
              <a:t>írják le. Ritkán az autizmussal élő személy belső állapotát is leírhatják, </a:t>
            </a:r>
            <a:r>
              <a:rPr lang="hu-HU" sz="1700" dirty="0" smtClean="0"/>
              <a:t>de legtöbbször </a:t>
            </a:r>
            <a:r>
              <a:rPr lang="hu-HU" sz="1700" dirty="0"/>
              <a:t>másokra vonatkozik. Ezek adják a Szociális Történet „szívét”, a szociális</a:t>
            </a:r>
            <a:br>
              <a:rPr lang="hu-HU" sz="1700" dirty="0"/>
            </a:br>
            <a:r>
              <a:rPr lang="hu-HU" sz="1700" dirty="0"/>
              <a:t>helyzetek érzelmi és kognitív szempontjainak, jellegzetességeinek </a:t>
            </a:r>
            <a:r>
              <a:rPr lang="hu-HU" sz="1700" dirty="0" smtClean="0"/>
              <a:t>leírásával.</a:t>
            </a:r>
          </a:p>
          <a:p>
            <a:pPr lvl="1"/>
            <a:r>
              <a:rPr lang="hu-HU" sz="1700" b="1" dirty="0" smtClean="0"/>
              <a:t>Irányító </a:t>
            </a:r>
            <a:r>
              <a:rPr lang="hu-HU" sz="1700" dirty="0" smtClean="0"/>
              <a:t>- </a:t>
            </a:r>
            <a:r>
              <a:rPr lang="hu-HU" sz="1700" dirty="0"/>
              <a:t>az adott helyzetben adható válaszokat vagy választásokat fogalmazzák</a:t>
            </a:r>
            <a:br>
              <a:rPr lang="hu-HU" sz="1700" dirty="0"/>
            </a:br>
            <a:r>
              <a:rPr lang="hu-HU" sz="1700" dirty="0"/>
              <a:t>meg, úgy, hogy finoman irányítják az autizmussal élő személyt. Ezeket a mondatok</a:t>
            </a:r>
            <a:br>
              <a:rPr lang="hu-HU" sz="1700" dirty="0"/>
            </a:br>
            <a:r>
              <a:rPr lang="hu-HU" sz="1700" dirty="0"/>
              <a:t>körültekintően kell megfogalmazni, különösen nagy figyelmet fordítva arra, hogy ne </a:t>
            </a:r>
            <a:r>
              <a:rPr lang="hu-HU" sz="1700" dirty="0" smtClean="0"/>
              <a:t>lehessen szó </a:t>
            </a:r>
            <a:r>
              <a:rPr lang="hu-HU" sz="1700" dirty="0"/>
              <a:t>szerint, túlságosan mereven </a:t>
            </a:r>
            <a:r>
              <a:rPr lang="hu-HU" sz="1700" dirty="0" smtClean="0"/>
              <a:t>értelmezni.</a:t>
            </a:r>
          </a:p>
          <a:p>
            <a:pPr lvl="1"/>
            <a:r>
              <a:rPr lang="hu-HU" sz="1700" b="1" dirty="0" smtClean="0"/>
              <a:t>Megerősítő </a:t>
            </a:r>
            <a:r>
              <a:rPr lang="hu-HU" sz="1700" dirty="0" smtClean="0"/>
              <a:t>- </a:t>
            </a:r>
            <a:r>
              <a:rPr lang="hu-HU" dirty="0"/>
              <a:t>alátámasztják a Történet többi mondatának értelmét, többnyire</a:t>
            </a:r>
            <a:br>
              <a:rPr lang="hu-HU" dirty="0"/>
            </a:br>
            <a:r>
              <a:rPr lang="hu-HU" dirty="0"/>
              <a:t>valamilyen, az adott közösségben, széles körben elfogadott véleményt, értéket </a:t>
            </a:r>
            <a:r>
              <a:rPr lang="hu-HU" dirty="0" smtClean="0"/>
              <a:t>fogalmaznak meg</a:t>
            </a:r>
            <a:r>
              <a:rPr lang="hu-HU" dirty="0"/>
              <a:t>. </a:t>
            </a:r>
            <a:endParaRPr lang="hu-HU" sz="1700" b="1" dirty="0"/>
          </a:p>
        </p:txBody>
      </p:sp>
    </p:spTree>
    <p:extLst>
      <p:ext uri="{BB962C8B-B14F-4D97-AF65-F5344CB8AC3E}">
        <p14:creationId xmlns:p14="http://schemas.microsoft.com/office/powerpoint/2010/main" val="12312866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Példa a mondatokra</a:t>
            </a:r>
            <a:endParaRPr lang="hu-HU" dirty="0"/>
          </a:p>
        </p:txBody>
      </p:sp>
      <p:sp>
        <p:nvSpPr>
          <p:cNvPr id="3" name="Tartalom helye 2"/>
          <p:cNvSpPr>
            <a:spLocks noGrp="1"/>
          </p:cNvSpPr>
          <p:nvPr>
            <p:ph idx="1"/>
          </p:nvPr>
        </p:nvSpPr>
        <p:spPr/>
        <p:txBody>
          <a:bodyPr/>
          <a:lstStyle/>
          <a:p>
            <a:pPr marL="0" indent="0">
              <a:buNone/>
            </a:pPr>
            <a:r>
              <a:rPr lang="hu-HU" dirty="0" smtClean="0"/>
              <a:t>Elmondhatom, hogy mit szeretnék játszani</a:t>
            </a:r>
            <a:endParaRPr lang="hu-HU" dirty="0"/>
          </a:p>
        </p:txBody>
      </p:sp>
    </p:spTree>
    <p:extLst>
      <p:ext uri="{BB962C8B-B14F-4D97-AF65-F5344CB8AC3E}">
        <p14:creationId xmlns:p14="http://schemas.microsoft.com/office/powerpoint/2010/main" val="16304703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Szociális történetek - mondattípusok</a:t>
            </a:r>
          </a:p>
        </p:txBody>
      </p:sp>
      <p:sp>
        <p:nvSpPr>
          <p:cNvPr id="3" name="Tartalom helye 2"/>
          <p:cNvSpPr>
            <a:spLocks noGrp="1"/>
          </p:cNvSpPr>
          <p:nvPr>
            <p:ph idx="1"/>
          </p:nvPr>
        </p:nvSpPr>
        <p:spPr/>
        <p:txBody>
          <a:bodyPr>
            <a:normAutofit/>
          </a:bodyPr>
          <a:lstStyle/>
          <a:p>
            <a:r>
              <a:rPr lang="hu-HU" dirty="0" smtClean="0"/>
              <a:t>Kiegészítő mondattípusok</a:t>
            </a:r>
          </a:p>
          <a:p>
            <a:pPr lvl="1"/>
            <a:r>
              <a:rPr lang="hu-HU" b="1" dirty="0"/>
              <a:t>Emlékeztető </a:t>
            </a:r>
            <a:r>
              <a:rPr lang="hu-HU" dirty="0"/>
              <a:t>- maga az autizmussal élő személy írja, olyan stratégiákról, melyek segítségével elő tudja hívni, és alkalmazni tudja az adott helyzetben releváns információkat.</a:t>
            </a:r>
          </a:p>
          <a:p>
            <a:pPr lvl="1"/>
            <a:r>
              <a:rPr lang="hu-HU" b="1" dirty="0"/>
              <a:t>Együttműködő </a:t>
            </a:r>
            <a:r>
              <a:rPr lang="hu-HU" dirty="0"/>
              <a:t>- azt írják le, hogy más emberek mit tesznek az autizmussal élő</a:t>
            </a:r>
            <a:br>
              <a:rPr lang="hu-HU" dirty="0"/>
            </a:br>
            <a:r>
              <a:rPr lang="hu-HU" dirty="0"/>
              <a:t>személy támogatására. </a:t>
            </a:r>
            <a:endParaRPr lang="hu-HU" dirty="0" smtClean="0"/>
          </a:p>
          <a:p>
            <a:r>
              <a:rPr lang="hu-HU" dirty="0" smtClean="0"/>
              <a:t>Átfogó mondattípusok</a:t>
            </a:r>
          </a:p>
          <a:p>
            <a:pPr lvl="1"/>
            <a:r>
              <a:rPr lang="hu-HU" b="1" dirty="0" smtClean="0"/>
              <a:t>Részleges</a:t>
            </a:r>
            <a:r>
              <a:rPr lang="hu-HU" dirty="0" smtClean="0"/>
              <a:t> -</a:t>
            </a:r>
            <a:r>
              <a:rPr lang="hu-HU" dirty="0"/>
              <a:t>tulajdonképpen egy nyitott mondat, amelyet az autizmussal élő</a:t>
            </a:r>
            <a:br>
              <a:rPr lang="hu-HU" dirty="0"/>
            </a:br>
            <a:r>
              <a:rPr lang="hu-HU" dirty="0"/>
              <a:t>személlyel együtt lehet kitölteni. A folyamat úgy zajlik, hogy az érintett személy elolvassa </a:t>
            </a:r>
            <a:r>
              <a:rPr lang="hu-HU" dirty="0" smtClean="0"/>
              <a:t>a majdnem </a:t>
            </a:r>
            <a:r>
              <a:rPr lang="hu-HU" dirty="0"/>
              <a:t>kész Történetet, és a Részleges mondatokat „feltölti”. Ez a mondattípus </a:t>
            </a:r>
            <a:r>
              <a:rPr lang="hu-HU" dirty="0" smtClean="0"/>
              <a:t>jól alkalmazható </a:t>
            </a:r>
            <a:r>
              <a:rPr lang="hu-HU" dirty="0"/>
              <a:t>például a Történet elhalványításának </a:t>
            </a:r>
            <a:r>
              <a:rPr lang="hu-HU" dirty="0" smtClean="0"/>
              <a:t>szakaszában.</a:t>
            </a:r>
          </a:p>
          <a:p>
            <a:pPr lvl="1"/>
            <a:r>
              <a:rPr lang="hu-HU" b="1" dirty="0" smtClean="0"/>
              <a:t>Kombinált </a:t>
            </a:r>
            <a:r>
              <a:rPr lang="hu-HU" dirty="0" smtClean="0"/>
              <a:t>- </a:t>
            </a:r>
            <a:r>
              <a:rPr lang="hu-HU" dirty="0"/>
              <a:t>bármely két mondattípus kombinációja. </a:t>
            </a:r>
            <a:endParaRPr lang="hu-HU" dirty="0" smtClean="0"/>
          </a:p>
        </p:txBody>
      </p:sp>
    </p:spTree>
    <p:extLst>
      <p:ext uri="{BB962C8B-B14F-4D97-AF65-F5344CB8AC3E}">
        <p14:creationId xmlns:p14="http://schemas.microsoft.com/office/powerpoint/2010/main" val="2462351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Amiről ma szó lesz…</a:t>
            </a:r>
            <a:endParaRPr lang="hu-HU" dirty="0"/>
          </a:p>
        </p:txBody>
      </p:sp>
      <p:sp>
        <p:nvSpPr>
          <p:cNvPr id="3" name="Tartalom helye 2"/>
          <p:cNvSpPr>
            <a:spLocks noGrp="1"/>
          </p:cNvSpPr>
          <p:nvPr>
            <p:ph idx="1"/>
          </p:nvPr>
        </p:nvSpPr>
        <p:spPr/>
        <p:txBody>
          <a:bodyPr/>
          <a:lstStyle/>
          <a:p>
            <a:r>
              <a:rPr lang="hu-HU" dirty="0" smtClean="0"/>
              <a:t>Társas készségek jellegzetességei autizmusban</a:t>
            </a:r>
          </a:p>
          <a:p>
            <a:r>
              <a:rPr lang="hu-HU" dirty="0" smtClean="0"/>
              <a:t>Társas-kommunikációs készségfejlesztő csoport – a Babzsák Fejlesztő Program</a:t>
            </a:r>
          </a:p>
          <a:p>
            <a:r>
              <a:rPr lang="hu-HU" dirty="0" smtClean="0"/>
              <a:t>Én –könyv</a:t>
            </a:r>
          </a:p>
          <a:p>
            <a:r>
              <a:rPr lang="hu-HU" dirty="0" smtClean="0"/>
              <a:t>Szociális történet</a:t>
            </a:r>
            <a:endParaRPr lang="hu-HU" dirty="0"/>
          </a:p>
        </p:txBody>
      </p:sp>
    </p:spTree>
    <p:extLst>
      <p:ext uri="{BB962C8B-B14F-4D97-AF65-F5344CB8AC3E}">
        <p14:creationId xmlns:p14="http://schemas.microsoft.com/office/powerpoint/2010/main" val="26531842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 szociális történet bevezetése</a:t>
            </a:r>
            <a:endParaRPr lang="hu-HU" dirty="0"/>
          </a:p>
        </p:txBody>
      </p:sp>
      <p:sp>
        <p:nvSpPr>
          <p:cNvPr id="3" name="Tartalom helye 2"/>
          <p:cNvSpPr>
            <a:spLocks noGrp="1"/>
          </p:cNvSpPr>
          <p:nvPr>
            <p:ph idx="1"/>
          </p:nvPr>
        </p:nvSpPr>
        <p:spPr/>
        <p:txBody>
          <a:bodyPr>
            <a:normAutofit/>
          </a:bodyPr>
          <a:lstStyle/>
          <a:p>
            <a:r>
              <a:rPr lang="hu-HU" dirty="0" smtClean="0"/>
              <a:t>Formája</a:t>
            </a:r>
          </a:p>
          <a:p>
            <a:pPr lvl="1"/>
            <a:r>
              <a:rPr lang="hu-HU" dirty="0"/>
              <a:t>Nagyon különböző lehet (életkor, értelmi szint, nyelvi szint, </a:t>
            </a:r>
            <a:r>
              <a:rPr lang="hu-HU" dirty="0" err="1"/>
              <a:t>figyelmi</a:t>
            </a:r>
            <a:r>
              <a:rPr lang="hu-HU" dirty="0"/>
              <a:t> kapacitás stb.)</a:t>
            </a:r>
          </a:p>
          <a:p>
            <a:pPr lvl="1"/>
            <a:r>
              <a:rPr lang="hu-HU" dirty="0"/>
              <a:t>Minden mondta új sorban</a:t>
            </a:r>
          </a:p>
          <a:p>
            <a:pPr lvl="1"/>
            <a:r>
              <a:rPr lang="hu-HU" dirty="0"/>
              <a:t>Vizuális támogatás</a:t>
            </a:r>
          </a:p>
          <a:p>
            <a:endParaRPr lang="hu-HU" dirty="0" smtClean="0"/>
          </a:p>
          <a:p>
            <a:r>
              <a:rPr lang="hu-HU" dirty="0" smtClean="0"/>
              <a:t>Bemutatása</a:t>
            </a:r>
          </a:p>
          <a:p>
            <a:r>
              <a:rPr lang="hu-HU" dirty="0" smtClean="0"/>
              <a:t>Olvasása </a:t>
            </a:r>
          </a:p>
          <a:p>
            <a:r>
              <a:rPr lang="hu-HU" dirty="0" smtClean="0"/>
              <a:t>Elhalványítása</a:t>
            </a:r>
          </a:p>
          <a:p>
            <a:endParaRPr lang="hu-HU" dirty="0" smtClean="0"/>
          </a:p>
        </p:txBody>
      </p:sp>
    </p:spTree>
    <p:extLst>
      <p:ext uri="{BB962C8B-B14F-4D97-AF65-F5344CB8AC3E}">
        <p14:creationId xmlns:p14="http://schemas.microsoft.com/office/powerpoint/2010/main" val="18223347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Példák</a:t>
            </a:r>
            <a:endParaRPr lang="hu-HU" dirty="0"/>
          </a:p>
        </p:txBody>
      </p:sp>
      <p:sp>
        <p:nvSpPr>
          <p:cNvPr id="3" name="Tartalom helye 2"/>
          <p:cNvSpPr>
            <a:spLocks noGrp="1"/>
          </p:cNvSpPr>
          <p:nvPr>
            <p:ph idx="1"/>
          </p:nvPr>
        </p:nvSpPr>
        <p:spPr/>
        <p:txBody>
          <a:bodyPr/>
          <a:lstStyle/>
          <a:p>
            <a:endParaRPr lang="hu-HU"/>
          </a:p>
        </p:txBody>
      </p:sp>
    </p:spTree>
    <p:extLst>
      <p:ext uri="{BB962C8B-B14F-4D97-AF65-F5344CB8AC3E}">
        <p14:creationId xmlns:p14="http://schemas.microsoft.com/office/powerpoint/2010/main" val="27755394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Szociális forgatókönyvek</a:t>
            </a:r>
            <a:endParaRPr lang="hu-HU" dirty="0"/>
          </a:p>
        </p:txBody>
      </p:sp>
      <p:sp>
        <p:nvSpPr>
          <p:cNvPr id="3" name="Tartalom helye 2"/>
          <p:cNvSpPr>
            <a:spLocks noGrp="1"/>
          </p:cNvSpPr>
          <p:nvPr>
            <p:ph idx="1"/>
          </p:nvPr>
        </p:nvSpPr>
        <p:spPr/>
        <p:txBody>
          <a:bodyPr/>
          <a:lstStyle/>
          <a:p>
            <a:r>
              <a:rPr lang="hu-HU" dirty="0" smtClean="0"/>
              <a:t>Nehéz, zavarba ejtő társas eseményekre készít fel</a:t>
            </a:r>
          </a:p>
          <a:p>
            <a:r>
              <a:rPr lang="hu-HU" dirty="0"/>
              <a:t>azonosítja és leírja (tehát vizuálisan jeleníti meg, konkréttá, állandóvá és érthetővé teszi) egy helyzet lényeges szociális jelzéseit, a kívánt helyes reakciókat, </a:t>
            </a:r>
            <a:r>
              <a:rPr lang="hu-HU" dirty="0" smtClean="0"/>
              <a:t>viselkedéseket </a:t>
            </a:r>
          </a:p>
          <a:p>
            <a:r>
              <a:rPr lang="hu-HU" dirty="0" smtClean="0"/>
              <a:t>Figyelembe vesszük az adott gyermek képességeit </a:t>
            </a:r>
          </a:p>
          <a:p>
            <a:r>
              <a:rPr lang="hu-HU" dirty="0" smtClean="0"/>
              <a:t>Szóban megfogalmazott történet + képek, rajzok</a:t>
            </a:r>
          </a:p>
          <a:p>
            <a:pPr marL="0" indent="0">
              <a:buNone/>
            </a:pPr>
            <a:endParaRPr lang="hu-HU" dirty="0" smtClean="0"/>
          </a:p>
          <a:p>
            <a:pPr marL="0" indent="0">
              <a:buNone/>
            </a:pPr>
            <a:r>
              <a:rPr lang="hu-HU" dirty="0" smtClean="0"/>
              <a:t>Példák, további információk:</a:t>
            </a:r>
          </a:p>
          <a:p>
            <a:pPr marL="0" indent="0">
              <a:buNone/>
            </a:pPr>
            <a:r>
              <a:rPr lang="hu-HU" dirty="0"/>
              <a:t>https://fszk.hu/wp-content/uploads/2018/01/Seg%c3%a9danyagok-%c3%b6sszes%c3%adtett.pdf</a:t>
            </a:r>
          </a:p>
        </p:txBody>
      </p:sp>
    </p:spTree>
    <p:extLst>
      <p:ext uri="{BB962C8B-B14F-4D97-AF65-F5344CB8AC3E}">
        <p14:creationId xmlns:p14="http://schemas.microsoft.com/office/powerpoint/2010/main" val="2687348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pPr marL="0" indent="0">
              <a:buNone/>
            </a:pPr>
            <a:r>
              <a:rPr lang="hu-HU" dirty="0" smtClean="0"/>
              <a:t>Az előadáshoz felhasználtam </a:t>
            </a:r>
          </a:p>
          <a:p>
            <a:pPr marL="0" indent="0">
              <a:buNone/>
            </a:pPr>
            <a:r>
              <a:rPr lang="hu-HU" b="1" dirty="0" smtClean="0"/>
              <a:t>Havasi Ágnes</a:t>
            </a:r>
          </a:p>
          <a:p>
            <a:pPr marL="0" indent="0">
              <a:buNone/>
            </a:pPr>
            <a:r>
              <a:rPr lang="hu-HU" b="1" dirty="0" smtClean="0"/>
              <a:t>Kanizsai-Nagy Ildikó</a:t>
            </a:r>
          </a:p>
          <a:p>
            <a:pPr marL="0" indent="0">
              <a:buNone/>
            </a:pPr>
            <a:r>
              <a:rPr lang="hu-HU" b="1" dirty="0" smtClean="0"/>
              <a:t>Vigh Katalin</a:t>
            </a:r>
          </a:p>
          <a:p>
            <a:pPr marL="0" indent="0">
              <a:buNone/>
            </a:pPr>
            <a:r>
              <a:rPr lang="hu-HU" dirty="0" smtClean="0"/>
              <a:t>	előadásainak anyagait.</a:t>
            </a:r>
            <a:endParaRPr lang="hu-HU" dirty="0"/>
          </a:p>
        </p:txBody>
      </p:sp>
    </p:spTree>
    <p:extLst>
      <p:ext uri="{BB962C8B-B14F-4D97-AF65-F5344CB8AC3E}">
        <p14:creationId xmlns:p14="http://schemas.microsoft.com/office/powerpoint/2010/main" val="40482386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lgn="ctr"/>
            <a:r>
              <a:rPr lang="hu-HU" dirty="0" smtClean="0"/>
              <a:t>KÖSZÖNÖM A FIGYELMET!</a:t>
            </a:r>
            <a:endParaRPr lang="hu-HU" dirty="0"/>
          </a:p>
        </p:txBody>
      </p:sp>
      <p:pic>
        <p:nvPicPr>
          <p:cNvPr id="4" name="Tartalom helye 3"/>
          <p:cNvPicPr>
            <a:picLocks noGrp="1" noChangeAspect="1"/>
          </p:cNvPicPr>
          <p:nvPr>
            <p:ph idx="1"/>
          </p:nvPr>
        </p:nvPicPr>
        <p:blipFill>
          <a:blip r:embed="rId2"/>
          <a:stretch>
            <a:fillRect/>
          </a:stretch>
        </p:blipFill>
        <p:spPr>
          <a:xfrm>
            <a:off x="5157788" y="2133600"/>
            <a:ext cx="3778250" cy="3778250"/>
          </a:xfrm>
          <a:prstGeom prst="rect">
            <a:avLst/>
          </a:prstGeom>
        </p:spPr>
      </p:pic>
    </p:spTree>
    <p:extLst>
      <p:ext uri="{BB962C8B-B14F-4D97-AF65-F5344CB8AC3E}">
        <p14:creationId xmlns:p14="http://schemas.microsoft.com/office/powerpoint/2010/main" val="13426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TÁRSAS KÉSZSÉGEK JELLEGZETESSÉGEI AUTIZMUSBAN</a:t>
            </a:r>
            <a:endParaRPr lang="hu-HU" dirty="0"/>
          </a:p>
        </p:txBody>
      </p:sp>
      <p:sp>
        <p:nvSpPr>
          <p:cNvPr id="3" name="Tartalom helye 2"/>
          <p:cNvSpPr>
            <a:spLocks noGrp="1"/>
          </p:cNvSpPr>
          <p:nvPr>
            <p:ph idx="1"/>
          </p:nvPr>
        </p:nvSpPr>
        <p:spPr/>
        <p:txBody>
          <a:bodyPr/>
          <a:lstStyle/>
          <a:p>
            <a:r>
              <a:rPr lang="hu-HU" b="1" dirty="0" smtClean="0"/>
              <a:t>Nehézségek a kortárs kapcsolatokban</a:t>
            </a:r>
          </a:p>
          <a:p>
            <a:pPr lvl="1"/>
            <a:r>
              <a:rPr lang="hu-HU" dirty="0" smtClean="0"/>
              <a:t>Visszahúzódás vagy nem megfelelő közeledés</a:t>
            </a:r>
          </a:p>
          <a:p>
            <a:pPr lvl="1"/>
            <a:r>
              <a:rPr lang="hu-HU" dirty="0" smtClean="0"/>
              <a:t>Nincs barátja, nem érti, mi a barátság</a:t>
            </a:r>
          </a:p>
          <a:p>
            <a:pPr lvl="1"/>
            <a:r>
              <a:rPr lang="hu-HU" dirty="0" smtClean="0"/>
              <a:t>Csak a saját elképzeléseit fogadja el a közös tevékenységekben</a:t>
            </a:r>
          </a:p>
          <a:p>
            <a:r>
              <a:rPr lang="hu-HU" b="1" dirty="0" smtClean="0"/>
              <a:t>Társas és érzelmi kölcsönösség hiánya</a:t>
            </a:r>
          </a:p>
          <a:p>
            <a:pPr lvl="1"/>
            <a:r>
              <a:rPr lang="hu-HU" dirty="0" smtClean="0"/>
              <a:t>Élménymegosztás, vigasz</a:t>
            </a:r>
          </a:p>
          <a:p>
            <a:pPr lvl="1"/>
            <a:r>
              <a:rPr lang="hu-HU" dirty="0" smtClean="0"/>
              <a:t>Nem veszi észre mások igényeit</a:t>
            </a:r>
          </a:p>
          <a:p>
            <a:r>
              <a:rPr lang="hu-HU" b="1" dirty="0" smtClean="0"/>
              <a:t>Szociális szabályok fel nem ismerése vagy figyelmen kívül hagyása</a:t>
            </a:r>
          </a:p>
          <a:p>
            <a:pPr lvl="1"/>
            <a:r>
              <a:rPr lang="hu-HU" dirty="0" smtClean="0"/>
              <a:t>Nem megfelelő viselkedés nyilvános helyen</a:t>
            </a:r>
          </a:p>
          <a:p>
            <a:pPr lvl="1"/>
            <a:r>
              <a:rPr lang="hu-HU" dirty="0" smtClean="0"/>
              <a:t>Szociális szabályok merev alkalmazása</a:t>
            </a:r>
          </a:p>
          <a:p>
            <a:pPr marL="0" indent="0">
              <a:buNone/>
            </a:pPr>
            <a:endParaRPr lang="hu-HU" b="1" dirty="0"/>
          </a:p>
        </p:txBody>
      </p:sp>
      <p:pic>
        <p:nvPicPr>
          <p:cNvPr id="2050" name="Picture 2" descr="Pillantás az autizmus világába - Tudomány / Sci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2854" y="1454249"/>
            <a:ext cx="3021640" cy="1650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67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TÁRSAS KÉSZSÉGEK JELLEGZETESSÉGEI AUTIZMUSBAN</a:t>
            </a:r>
          </a:p>
        </p:txBody>
      </p:sp>
      <p:sp>
        <p:nvSpPr>
          <p:cNvPr id="3" name="Tartalom helye 2"/>
          <p:cNvSpPr>
            <a:spLocks noGrp="1"/>
          </p:cNvSpPr>
          <p:nvPr>
            <p:ph idx="1"/>
          </p:nvPr>
        </p:nvSpPr>
        <p:spPr/>
        <p:txBody>
          <a:bodyPr>
            <a:normAutofit fontScale="85000" lnSpcReduction="20000"/>
          </a:bodyPr>
          <a:lstStyle/>
          <a:p>
            <a:r>
              <a:rPr lang="hu-HU" b="1" dirty="0" smtClean="0"/>
              <a:t>Nyelvhasználat, nyelvi megértés nehézségei</a:t>
            </a:r>
          </a:p>
          <a:p>
            <a:pPr lvl="1"/>
            <a:r>
              <a:rPr lang="hu-HU" dirty="0" smtClean="0"/>
              <a:t>Kevés, vagy éppen túl sok beszéd</a:t>
            </a:r>
          </a:p>
          <a:p>
            <a:pPr lvl="1"/>
            <a:r>
              <a:rPr lang="hu-HU" dirty="0" smtClean="0"/>
              <a:t>Gyenge beszédértés különösen a szociális tartalmaknál</a:t>
            </a:r>
          </a:p>
          <a:p>
            <a:r>
              <a:rPr lang="hu-HU" b="1" dirty="0" smtClean="0"/>
              <a:t>Társalgás kezdeményezésének, fenntartásának, befejezésének nehézségei</a:t>
            </a:r>
          </a:p>
          <a:p>
            <a:pPr lvl="1"/>
            <a:r>
              <a:rPr lang="hu-HU" dirty="0" smtClean="0"/>
              <a:t>Nem „cseveg”</a:t>
            </a:r>
          </a:p>
          <a:p>
            <a:pPr lvl="1"/>
            <a:r>
              <a:rPr lang="hu-HU" dirty="0" smtClean="0"/>
              <a:t>Saját témájában folyamatosan beszél, kérdezget</a:t>
            </a:r>
          </a:p>
          <a:p>
            <a:r>
              <a:rPr lang="hu-HU" b="1" dirty="0" smtClean="0"/>
              <a:t>Non-verbális jelzések alkalmazásának és értésének sérülése</a:t>
            </a:r>
          </a:p>
          <a:p>
            <a:pPr lvl="1"/>
            <a:r>
              <a:rPr lang="hu-HU" dirty="0" smtClean="0"/>
              <a:t>Szemkontaktus</a:t>
            </a:r>
          </a:p>
          <a:p>
            <a:pPr lvl="1"/>
            <a:r>
              <a:rPr lang="hu-HU" dirty="0" smtClean="0"/>
              <a:t>Furcsa, mesterkéltnek tűnő mimika </a:t>
            </a:r>
          </a:p>
          <a:p>
            <a:r>
              <a:rPr lang="hu-HU" b="1" dirty="0" smtClean="0"/>
              <a:t>Változatos, spontán mintha-játék sérülése</a:t>
            </a:r>
          </a:p>
          <a:p>
            <a:pPr lvl="1"/>
            <a:r>
              <a:rPr lang="hu-HU" dirty="0" smtClean="0"/>
              <a:t>Merev szabályok</a:t>
            </a:r>
          </a:p>
          <a:p>
            <a:pPr lvl="1"/>
            <a:r>
              <a:rPr lang="hu-HU" dirty="0" smtClean="0"/>
              <a:t>Nincs, kevés, vagy ismétlődő jellegű a mintha játék</a:t>
            </a:r>
          </a:p>
          <a:p>
            <a:endParaRPr lang="hu-HU" b="1" dirty="0"/>
          </a:p>
        </p:txBody>
      </p:sp>
      <p:pic>
        <p:nvPicPr>
          <p:cNvPr id="3074" name="Picture 2" descr="Tananyag az elfogadásról 10-16 (avagy 66+) éveseknek - Mars Alapítvány"/>
          <p:cNvPicPr>
            <a:picLocks noChangeAspect="1" noChangeArrowheads="1"/>
          </p:cNvPicPr>
          <p:nvPr/>
        </p:nvPicPr>
        <p:blipFill rotWithShape="1">
          <a:blip r:embed="rId2">
            <a:extLst>
              <a:ext uri="{28A0092B-C50C-407E-A947-70E740481C1C}">
                <a14:useLocalDpi xmlns:a14="http://schemas.microsoft.com/office/drawing/2010/main" val="0"/>
              </a:ext>
            </a:extLst>
          </a:blip>
          <a:srcRect b="30842"/>
          <a:stretch/>
        </p:blipFill>
        <p:spPr bwMode="auto">
          <a:xfrm>
            <a:off x="8002587" y="4323367"/>
            <a:ext cx="3502025" cy="1816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904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 HATÉKONY BEAVATKOZÁS LÉPÉSEI</a:t>
            </a:r>
            <a:br>
              <a:rPr lang="hu-HU" dirty="0" smtClean="0"/>
            </a:br>
            <a:endParaRPr lang="hu-HU" dirty="0"/>
          </a:p>
        </p:txBody>
      </p:sp>
      <p:sp>
        <p:nvSpPr>
          <p:cNvPr id="3" name="Tartalom helye 2"/>
          <p:cNvSpPr>
            <a:spLocks noGrp="1"/>
          </p:cNvSpPr>
          <p:nvPr>
            <p:ph idx="1"/>
          </p:nvPr>
        </p:nvSpPr>
        <p:spPr/>
        <p:txBody>
          <a:bodyPr>
            <a:normAutofit lnSpcReduction="10000"/>
          </a:bodyPr>
          <a:lstStyle/>
          <a:p>
            <a:r>
              <a:rPr lang="hu-HU" dirty="0" smtClean="0"/>
              <a:t>FELMÉRÉS</a:t>
            </a:r>
          </a:p>
          <a:p>
            <a:pPr lvl="1"/>
            <a:r>
              <a:rPr lang="hu-HU" dirty="0" smtClean="0"/>
              <a:t>Informális felmérések</a:t>
            </a:r>
          </a:p>
          <a:p>
            <a:pPr lvl="1"/>
            <a:r>
              <a:rPr lang="hu-HU" dirty="0" smtClean="0"/>
              <a:t>Megfigyelések</a:t>
            </a:r>
          </a:p>
          <a:p>
            <a:pPr lvl="1"/>
            <a:r>
              <a:rPr lang="hu-HU" dirty="0" smtClean="0"/>
              <a:t>Interjúk</a:t>
            </a:r>
          </a:p>
          <a:p>
            <a:pPr lvl="1"/>
            <a:r>
              <a:rPr lang="hu-HU" dirty="0" err="1" smtClean="0"/>
              <a:t>Quill</a:t>
            </a:r>
            <a:r>
              <a:rPr lang="hu-HU" dirty="0" smtClean="0"/>
              <a:t> </a:t>
            </a:r>
          </a:p>
          <a:p>
            <a:r>
              <a:rPr lang="hu-HU" dirty="0" smtClean="0"/>
              <a:t>TERVEZÉS</a:t>
            </a:r>
          </a:p>
          <a:p>
            <a:pPr lvl="1"/>
            <a:r>
              <a:rPr lang="hu-HU" dirty="0" smtClean="0"/>
              <a:t>Rövid- és középtávú célok kijelölése</a:t>
            </a:r>
          </a:p>
          <a:p>
            <a:r>
              <a:rPr lang="hu-HU" dirty="0" smtClean="0"/>
              <a:t>KIVITELEZÉS</a:t>
            </a:r>
          </a:p>
          <a:p>
            <a:r>
              <a:rPr lang="hu-HU" dirty="0" smtClean="0"/>
              <a:t>ELLENŐRZÉS</a:t>
            </a:r>
          </a:p>
          <a:p>
            <a:r>
              <a:rPr lang="hu-HU" dirty="0" smtClean="0"/>
              <a:t>ÁLTALÁNOSÍTÁS</a:t>
            </a:r>
            <a:endParaRPr lang="hu-HU" dirty="0"/>
          </a:p>
        </p:txBody>
      </p:sp>
      <p:pic>
        <p:nvPicPr>
          <p:cNvPr id="4098" name="Picture 2" descr="Tudod mi a következő lépé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9920" y="2133600"/>
            <a:ext cx="2046849" cy="2046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852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CÉLOK KIJELÖLÉSE - PÉLDÁK</a:t>
            </a:r>
            <a:endParaRPr lang="hu-HU" dirty="0"/>
          </a:p>
        </p:txBody>
      </p:sp>
      <p:sp>
        <p:nvSpPr>
          <p:cNvPr id="3" name="Tartalom helye 2"/>
          <p:cNvSpPr>
            <a:spLocks noGrp="1"/>
          </p:cNvSpPr>
          <p:nvPr>
            <p:ph idx="1"/>
          </p:nvPr>
        </p:nvSpPr>
        <p:spPr/>
        <p:txBody>
          <a:bodyPr/>
          <a:lstStyle/>
          <a:p>
            <a:r>
              <a:rPr lang="hu-HU" dirty="0" smtClean="0"/>
              <a:t>Beszélgetés kezdeményezése és lezárása</a:t>
            </a:r>
          </a:p>
          <a:p>
            <a:r>
              <a:rPr lang="hu-HU" dirty="0" smtClean="0"/>
              <a:t>Megfelelő témaválasztás</a:t>
            </a:r>
          </a:p>
          <a:p>
            <a:r>
              <a:rPr lang="hu-HU" dirty="0" smtClean="0"/>
              <a:t>Élmények megosztása</a:t>
            </a:r>
          </a:p>
          <a:p>
            <a:r>
              <a:rPr lang="hu-HU" dirty="0" smtClean="0"/>
              <a:t>Spontán kezdeményezés</a:t>
            </a:r>
          </a:p>
          <a:p>
            <a:r>
              <a:rPr lang="hu-HU" dirty="0" smtClean="0"/>
              <a:t>Irónia, átvitt értelmű kifejezések megértése</a:t>
            </a:r>
          </a:p>
          <a:p>
            <a:r>
              <a:rPr lang="hu-HU" dirty="0" smtClean="0"/>
              <a:t>Szociális időzítés</a:t>
            </a:r>
          </a:p>
          <a:p>
            <a:r>
              <a:rPr lang="hu-HU" dirty="0" smtClean="0"/>
              <a:t>Udvariassági formulák</a:t>
            </a:r>
          </a:p>
          <a:p>
            <a:endParaRPr lang="hu-HU" dirty="0"/>
          </a:p>
        </p:txBody>
      </p:sp>
      <p:pic>
        <p:nvPicPr>
          <p:cNvPr id="5122" name="Picture 2" descr="Életem megtervezése: célok kitűzése - Megoldásműhely - Szikora Eme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3815" y="1905000"/>
            <a:ext cx="2428875"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476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 HATÉKONY BEAVATKOZÁSOK KÖZÖS JELLEMZŐI</a:t>
            </a:r>
            <a:endParaRPr lang="hu-HU" dirty="0"/>
          </a:p>
        </p:txBody>
      </p:sp>
      <p:sp>
        <p:nvSpPr>
          <p:cNvPr id="3" name="Tartalom helye 2"/>
          <p:cNvSpPr>
            <a:spLocks noGrp="1"/>
          </p:cNvSpPr>
          <p:nvPr>
            <p:ph idx="1"/>
          </p:nvPr>
        </p:nvSpPr>
        <p:spPr/>
        <p:txBody>
          <a:bodyPr/>
          <a:lstStyle/>
          <a:p>
            <a:r>
              <a:rPr lang="hu-HU" dirty="0" smtClean="0"/>
              <a:t>Vizuális segítségek (szabálykártyák, jutalom </a:t>
            </a:r>
            <a:r>
              <a:rPr lang="hu-HU" dirty="0" err="1" smtClean="0"/>
              <a:t>előrejelzők</a:t>
            </a:r>
            <a:r>
              <a:rPr lang="hu-HU" dirty="0" smtClean="0"/>
              <a:t>, folyamatábrák, beszélgetési forgatókönyvek, </a:t>
            </a:r>
            <a:r>
              <a:rPr lang="hu-HU" dirty="0" err="1" smtClean="0"/>
              <a:t>sorrakerülést</a:t>
            </a:r>
            <a:r>
              <a:rPr lang="hu-HU" dirty="0" smtClean="0"/>
              <a:t> jelző eszközök stb.)</a:t>
            </a:r>
          </a:p>
          <a:p>
            <a:r>
              <a:rPr lang="hu-HU" dirty="0" smtClean="0"/>
              <a:t>Bejósolhatóság (napirend, munkarend, időjelzők stb.)</a:t>
            </a:r>
          </a:p>
          <a:p>
            <a:r>
              <a:rPr lang="hu-HU" dirty="0" smtClean="0"/>
              <a:t>Konkretizálás (konkrét tartalmakon tanulás)</a:t>
            </a:r>
          </a:p>
          <a:p>
            <a:r>
              <a:rPr lang="hu-HU" dirty="0" smtClean="0"/>
              <a:t>Kiscsoportos vagy kétszemélyes helyzetben direkt tanítás</a:t>
            </a:r>
          </a:p>
          <a:p>
            <a:r>
              <a:rPr lang="hu-HU" dirty="0" smtClean="0"/>
              <a:t>Fokozatosság</a:t>
            </a:r>
          </a:p>
          <a:p>
            <a:r>
              <a:rPr lang="hu-HU" dirty="0" smtClean="0"/>
              <a:t>Általánosítás</a:t>
            </a:r>
          </a:p>
          <a:p>
            <a:r>
              <a:rPr lang="hu-HU" dirty="0" smtClean="0"/>
              <a:t>Megfelelő célok kitűzése</a:t>
            </a:r>
          </a:p>
          <a:p>
            <a:r>
              <a:rPr lang="hu-HU" dirty="0" smtClean="0"/>
              <a:t>Egyénre szabottság</a:t>
            </a:r>
            <a:endParaRPr lang="hu-HU" dirty="0"/>
          </a:p>
        </p:txBody>
      </p:sp>
    </p:spTree>
    <p:extLst>
      <p:ext uri="{BB962C8B-B14F-4D97-AF65-F5344CB8AC3E}">
        <p14:creationId xmlns:p14="http://schemas.microsoft.com/office/powerpoint/2010/main" val="4039063460"/>
      </p:ext>
    </p:extLst>
  </p:cSld>
  <p:clrMapOvr>
    <a:masterClrMapping/>
  </p:clrMapOvr>
</p:sld>
</file>

<file path=ppt/theme/theme1.xml><?xml version="1.0" encoding="utf-8"?>
<a:theme xmlns:a="http://schemas.openxmlformats.org/drawingml/2006/main" name="Szálak">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4117</TotalTime>
  <Words>1286</Words>
  <Application>Microsoft Office PowerPoint</Application>
  <PresentationFormat>Szélesvásznú</PresentationFormat>
  <Paragraphs>195</Paragraphs>
  <Slides>44</Slides>
  <Notes>0</Notes>
  <HiddenSlides>0</HiddenSlides>
  <MMClips>0</MMClips>
  <ScaleCrop>false</ScaleCrop>
  <HeadingPairs>
    <vt:vector size="6" baseType="variant">
      <vt:variant>
        <vt:lpstr>Használt betűtípusok</vt:lpstr>
      </vt:variant>
      <vt:variant>
        <vt:i4>3</vt:i4>
      </vt:variant>
      <vt:variant>
        <vt:lpstr>Téma</vt:lpstr>
      </vt:variant>
      <vt:variant>
        <vt:i4>1</vt:i4>
      </vt:variant>
      <vt:variant>
        <vt:lpstr>Diacímek</vt:lpstr>
      </vt:variant>
      <vt:variant>
        <vt:i4>44</vt:i4>
      </vt:variant>
    </vt:vector>
  </HeadingPairs>
  <TitlesOfParts>
    <vt:vector size="48" baseType="lpstr">
      <vt:lpstr>Arial</vt:lpstr>
      <vt:lpstr>Century Gothic</vt:lpstr>
      <vt:lpstr>Wingdings 3</vt:lpstr>
      <vt:lpstr>Szálak</vt:lpstr>
      <vt:lpstr>EGYÉNI ÉS KISCSOPORTOS FOGLALKOZÁSOK MÓDSZEREI AUTIZMUSSAL ÉLŐ GYERMEKEKKEL</vt:lpstr>
      <vt:lpstr>PowerPoint-bemutató</vt:lpstr>
      <vt:lpstr>Amit már jól tudunk…</vt:lpstr>
      <vt:lpstr>Amiről ma szó lesz…</vt:lpstr>
      <vt:lpstr>TÁRSAS KÉSZSÉGEK JELLEGZETESSÉGEI AUTIZMUSBAN</vt:lpstr>
      <vt:lpstr>TÁRSAS KÉSZSÉGEK JELLEGZETESSÉGEI AUTIZMUSBAN</vt:lpstr>
      <vt:lpstr>A HATÉKONY BEAVATKOZÁS LÉPÉSEI </vt:lpstr>
      <vt:lpstr>CÉLOK KIJELÖLÉSE - PÉLDÁK</vt:lpstr>
      <vt:lpstr>A HATÉKONY BEAVATKOZÁSOK KÖZÖS JELLEMZŐI</vt:lpstr>
      <vt:lpstr>BABZSÁK FEJLESZTŐ PROGRAM</vt:lpstr>
      <vt:lpstr>A babzsákos foglalkozás célja</vt:lpstr>
      <vt:lpstr>A babzsákos foglalkozás megszervezése</vt:lpstr>
      <vt:lpstr>A foglalkozás menete 1.</vt:lpstr>
      <vt:lpstr>A foglalkozás menete 2.</vt:lpstr>
      <vt:lpstr>PowerPoint-bemutató</vt:lpstr>
      <vt:lpstr>A foglalkozás menete 3.</vt:lpstr>
      <vt:lpstr>A foglalkozás menete 3.</vt:lpstr>
      <vt:lpstr>A segítő szerepe</vt:lpstr>
      <vt:lpstr>A babzsákos foglalkozás tartalma</vt:lpstr>
      <vt:lpstr>Példák a feladatokra</vt:lpstr>
      <vt:lpstr>PowerPoint-bemutató</vt:lpstr>
      <vt:lpstr>PowerPoint-bemutató</vt:lpstr>
      <vt:lpstr>PowerPoint-bemutató</vt:lpstr>
      <vt:lpstr>További példák</vt:lpstr>
      <vt:lpstr>Foglalkozástervezet példa</vt:lpstr>
      <vt:lpstr>Babzsákos videó</vt:lpstr>
      <vt:lpstr>Én-könyv</vt:lpstr>
      <vt:lpstr>PowerPoint-bemutató</vt:lpstr>
      <vt:lpstr>PowerPoint-bemutató</vt:lpstr>
      <vt:lpstr>PowerPoint-bemutató</vt:lpstr>
      <vt:lpstr>PowerPoint-bemutató</vt:lpstr>
      <vt:lpstr>Lehetséges vezérfonalaink</vt:lpstr>
      <vt:lpstr>Lehetséges vezérfonalaink</vt:lpstr>
      <vt:lpstr>Lehetséges vezérfonalaink</vt:lpstr>
      <vt:lpstr>Lehetséges vezérfonalaink</vt:lpstr>
      <vt:lpstr>Szociális történetek</vt:lpstr>
      <vt:lpstr>Szociális történetek - mondattípusok</vt:lpstr>
      <vt:lpstr>Példa a mondatokra</vt:lpstr>
      <vt:lpstr>Szociális történetek - mondattípusok</vt:lpstr>
      <vt:lpstr>A szociális történet bevezetése</vt:lpstr>
      <vt:lpstr>Példák</vt:lpstr>
      <vt:lpstr>Szociális forgatókönyvek</vt:lpstr>
      <vt:lpstr>PowerPoint-bemutató</vt:lpstr>
      <vt:lpstr>KÖSZÖNÖM A FIGYELMET!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EGYÉNI ÉS KISCSOPORTOS FOGLALKOZÁSOK MÓDSZEREI AUTIZMUSSAL ÉLŐ GYERMEKEKKEL</dc:title>
  <dc:creator>Szigethi Zsófia</dc:creator>
  <cp:lastModifiedBy>Szigethi Zsófia</cp:lastModifiedBy>
  <cp:revision>42</cp:revision>
  <dcterms:created xsi:type="dcterms:W3CDTF">2021-02-15T09:27:32Z</dcterms:created>
  <dcterms:modified xsi:type="dcterms:W3CDTF">2021-03-17T15:08:22Z</dcterms:modified>
</cp:coreProperties>
</file>