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29"/>
  </p:notesMasterIdLst>
  <p:sldIdLst>
    <p:sldId id="256" r:id="rId2"/>
    <p:sldId id="265" r:id="rId3"/>
    <p:sldId id="266" r:id="rId4"/>
    <p:sldId id="267" r:id="rId5"/>
    <p:sldId id="282" r:id="rId6"/>
    <p:sldId id="268" r:id="rId7"/>
    <p:sldId id="257" r:id="rId8"/>
    <p:sldId id="258" r:id="rId9"/>
    <p:sldId id="261" r:id="rId10"/>
    <p:sldId id="262" r:id="rId11"/>
    <p:sldId id="283" r:id="rId12"/>
    <p:sldId id="264" r:id="rId13"/>
    <p:sldId id="269" r:id="rId14"/>
    <p:sldId id="270" r:id="rId15"/>
    <p:sldId id="278" r:id="rId16"/>
    <p:sldId id="274" r:id="rId17"/>
    <p:sldId id="279" r:id="rId18"/>
    <p:sldId id="273" r:id="rId19"/>
    <p:sldId id="272" r:id="rId20"/>
    <p:sldId id="277" r:id="rId21"/>
    <p:sldId id="271" r:id="rId22"/>
    <p:sldId id="280" r:id="rId23"/>
    <p:sldId id="276" r:id="rId24"/>
    <p:sldId id="275" r:id="rId25"/>
    <p:sldId id="281" r:id="rId26"/>
    <p:sldId id="284" r:id="rId27"/>
    <p:sldId id="25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83CA4-EB92-49D5-98B7-75BF5FDE452E}" type="datetimeFigureOut">
              <a:rPr lang="hu-HU" smtClean="0"/>
              <a:t>2023. 04. 13.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6E1C6-082E-4E0E-8AF1-F9E726C604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8296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3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9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13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7811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30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35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28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37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3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2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55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8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5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4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2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8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F4B8AD-89EB-1B02-137E-5DD1CFD5B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Diákok mentális jól-léte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5C091C0-3FFB-BA98-B41E-E45C4F3AC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948" y="3632200"/>
            <a:ext cx="11230252" cy="1321539"/>
          </a:xfrm>
        </p:spPr>
        <p:txBody>
          <a:bodyPr>
            <a:noAutofit/>
          </a:bodyPr>
          <a:lstStyle/>
          <a:p>
            <a:r>
              <a:rPr lang="hu-HU" sz="1800" dirty="0"/>
              <a:t>Aktuális elméletek- aktuális kérdések-aktuális esetek</a:t>
            </a:r>
          </a:p>
          <a:p>
            <a:r>
              <a:rPr lang="hu-HU" sz="1800" dirty="0"/>
              <a:t>Dr. Borbáth Katalin ELTE PPK Tanácsadás és </a:t>
            </a:r>
            <a:r>
              <a:rPr lang="hu-HU" sz="1800"/>
              <a:t>Iskolapszichológia Tanszék</a:t>
            </a:r>
            <a:endParaRPr lang="hu-HU" sz="1800" dirty="0"/>
          </a:p>
          <a:p>
            <a:r>
              <a:rPr lang="hu-HU" sz="1800" dirty="0"/>
              <a:t>2022.11.15.</a:t>
            </a:r>
          </a:p>
        </p:txBody>
      </p:sp>
    </p:spTree>
    <p:extLst>
      <p:ext uri="{BB962C8B-B14F-4D97-AF65-F5344CB8AC3E}">
        <p14:creationId xmlns:p14="http://schemas.microsoft.com/office/powerpoint/2010/main" val="839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141CDE-0569-59E2-14B0-A5B8F7EB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hu-HU" dirty="0"/>
              <a:t>Anonim Kérdőívek-módszertan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FD5AD2-1CCF-F972-0796-49259130A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+mj-lt"/>
                <a:ea typeface="Times New Roman" panose="02020603050405020304" pitchFamily="18" charset="0"/>
              </a:rPr>
              <a:t>13 kérdés</a:t>
            </a:r>
          </a:p>
          <a:p>
            <a:r>
              <a:rPr lang="hu-HU" sz="1800" dirty="0">
                <a:effectLst/>
                <a:latin typeface="+mj-lt"/>
                <a:ea typeface="Times New Roman" panose="02020603050405020304" pitchFamily="18" charset="0"/>
              </a:rPr>
              <a:t>A kérdőívben 3 fokú Likert skála mentén jellemezték állapotukat a diákok. </a:t>
            </a:r>
          </a:p>
          <a:p>
            <a:r>
              <a:rPr lang="hu-HU" sz="1800" dirty="0">
                <a:effectLst/>
                <a:latin typeface="+mj-lt"/>
                <a:ea typeface="Times New Roman" panose="02020603050405020304" pitchFamily="18" charset="0"/>
              </a:rPr>
              <a:t>1-est jelöltek, ha az adott állítást nem találták a maguk számára érvényesnek.</a:t>
            </a:r>
          </a:p>
          <a:p>
            <a:r>
              <a:rPr lang="hu-HU" sz="1800" dirty="0">
                <a:effectLst/>
                <a:latin typeface="+mj-lt"/>
                <a:ea typeface="Times New Roman" panose="02020603050405020304" pitchFamily="18" charset="0"/>
              </a:rPr>
              <a:t> 3-ast jelöltek, ha igen is és nem is számukra az állítás érvényessége,</a:t>
            </a:r>
          </a:p>
          <a:p>
            <a:r>
              <a:rPr lang="hu-HU" sz="1800" dirty="0">
                <a:effectLst/>
                <a:latin typeface="+mj-lt"/>
                <a:ea typeface="Times New Roman" panose="02020603050405020304" pitchFamily="18" charset="0"/>
              </a:rPr>
              <a:t> és 5-öst jelöltek, ha teljes mértékben jellemzőnek gondolták az állításokat a maguk számára.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4002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E3E589-4E97-1047-FE71-F030CAE3B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Kérdések- mit mér?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ED7361-1BFA-BAAD-A93F-833BF8D8F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1-4 kérdés- lehangoltság, hangulatzavarjeleit keresi- </a:t>
            </a:r>
            <a:r>
              <a:rPr lang="hu-HU" dirty="0" err="1"/>
              <a:t>cirkadián</a:t>
            </a:r>
            <a:r>
              <a:rPr lang="hu-HU" dirty="0"/>
              <a:t> ritmus felbomlása, motiválatlanság megjelenik-e</a:t>
            </a:r>
          </a:p>
          <a:p>
            <a:r>
              <a:rPr lang="hu-HU" dirty="0"/>
              <a:t>Védőfaktorok jelenléte vagy hiánya:</a:t>
            </a:r>
          </a:p>
          <a:p>
            <a:r>
              <a:rPr lang="hu-HU" dirty="0"/>
              <a:t>5-7 kérdés: Baráti és vagy családi kapcsolatok, sport</a:t>
            </a:r>
          </a:p>
          <a:p>
            <a:r>
              <a:rPr lang="hu-HU" dirty="0"/>
              <a:t>8. kérdés: részletesen megnézi a kapcsolati háló elemeit, hol van hiány</a:t>
            </a:r>
          </a:p>
          <a:p>
            <a:r>
              <a:rPr lang="hu-HU" dirty="0"/>
              <a:t>10.kérdés: iskolai módszertan, digitális oktatás milyensége hogyan hatotta diákok éberségére, </a:t>
            </a:r>
            <a:r>
              <a:rPr lang="hu-HU" dirty="0" err="1"/>
              <a:t>bevonódásának</a:t>
            </a:r>
            <a:r>
              <a:rPr lang="hu-HU" dirty="0"/>
              <a:t> fenntartására- hogyan tudtak benne maradni a diákok- lekötött/ untatott?</a:t>
            </a:r>
          </a:p>
          <a:p>
            <a:r>
              <a:rPr lang="hu-HU" dirty="0"/>
              <a:t> 11. kérdés: nem csak a kapcsolatok, hanem tágabban keresi a negatív hatás </a:t>
            </a:r>
            <a:r>
              <a:rPr lang="hu-HU" dirty="0" err="1"/>
              <a:t>markereit</a:t>
            </a:r>
            <a:r>
              <a:rPr lang="hu-HU" dirty="0"/>
              <a:t>: akár függőség, hangulatzavar, egyéb pszichés nehézség jeleit kutatja</a:t>
            </a:r>
          </a:p>
          <a:p>
            <a:r>
              <a:rPr lang="hu-HU" dirty="0"/>
              <a:t>9. és 12.kérdés: </a:t>
            </a:r>
            <a:r>
              <a:rPr lang="hu-HU" dirty="0" err="1"/>
              <a:t>rezíliencia</a:t>
            </a:r>
            <a:r>
              <a:rPr lang="hu-HU" dirty="0"/>
              <a:t> jeleit keresi, mit adott ez a korszak </a:t>
            </a:r>
          </a:p>
          <a:p>
            <a:r>
              <a:rPr lang="hu-HU" dirty="0"/>
              <a:t>13.kérdés: támogatás, empátia, önsegítés-kortárs segítés lehetőségeinek kihasználására vagy felkínálására való aktív viselkedést térképezi fel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0361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5DCEE7-8698-D9B2-D961-180B8380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Előzetes eredmények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ED426A-7370-D3DF-7D3F-B24B38D3B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5644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C7E6B5-10D9-3292-9188-B18970BE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12192000" cy="1295400"/>
          </a:xfrm>
        </p:spPr>
        <p:txBody>
          <a:bodyPr>
            <a:normAutofit fontScale="90000"/>
          </a:bodyPr>
          <a:lstStyle/>
          <a:p>
            <a:r>
              <a:rPr lang="hu-HU" dirty="0"/>
              <a:t>1. Kérdés: 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docs-Roboto"/>
              </a:rPr>
              <a:t>Érezted-e már hosszabb ideig, (egy-két hétig) az otthonról tanulás idején, hogy sokkal kevésbé van kedved felkelni?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FF2E193-C26A-0DB4-72DB-C671D2A83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gimi 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90E76AF-4B58-2CB9-42CD-C1E338F85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B gimi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C85B74DC-9858-EE79-5F0C-C4E76B70EB1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61164"/>
            <a:ext cx="5334000" cy="242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1B0AE818-4D21-CC1B-D7CC-A56311ACB3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66222"/>
            <a:ext cx="5311775" cy="2417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189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275B30-40C9-DD68-A610-1276BA59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8273" y="762000"/>
            <a:ext cx="12766089" cy="1295400"/>
          </a:xfrm>
        </p:spPr>
        <p:txBody>
          <a:bodyPr>
            <a:normAutofit fontScale="90000"/>
          </a:bodyPr>
          <a:lstStyle/>
          <a:p>
            <a:r>
              <a:rPr lang="hu-HU" dirty="0"/>
              <a:t>2. kérdés: 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docs-Roboto"/>
              </a:rPr>
              <a:t>Jellemző -e a digitális tanulási időszakodra (utóbbi hónapok/3-4/ hónap) hogy a napirended és a bioritmusod eléggé megváltozott?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6B71C85-DE52-5493-EB88-B6C062DE7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gimi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8BA1A97-255C-3B69-25B3-24C205F8A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B gimi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D2006469-21D5-1240-5EB8-B0D6D2FFB8B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61164"/>
            <a:ext cx="5334000" cy="242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E82E6EA2-6CDD-4D59-0F44-2FBE5AF2D9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66222"/>
            <a:ext cx="5311775" cy="2417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600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275B30-40C9-DD68-A610-1276BA59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144" y="-79899"/>
            <a:ext cx="12254144" cy="2137299"/>
          </a:xfrm>
        </p:spPr>
        <p:txBody>
          <a:bodyPr>
            <a:normAutofit fontScale="90000"/>
          </a:bodyPr>
          <a:lstStyle/>
          <a:p>
            <a:r>
              <a:rPr lang="hu-HU" dirty="0"/>
              <a:t>3. Kérdés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docs-Roboto"/>
              </a:rPr>
              <a:t>Voltál-e az utóbbi hónapokban /január-február-március-április/ 1-2 napig legalább lehangolt, nyomott hangulatú?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6B71C85-DE52-5493-EB88-B6C062DE7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gimi 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8BA1A97-255C-3B69-25B3-24C205F8A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B gimi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02D7E3A5-FA76-0FD6-EDF2-87074DBB8C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54496"/>
            <a:ext cx="5311775" cy="2241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Tartalom helye 11">
            <a:extLst>
              <a:ext uri="{FF2B5EF4-FFF2-40B4-BE49-F238E27FC236}">
                <a16:creationId xmlns:a16="http://schemas.microsoft.com/office/drawing/2014/main" id="{F71623A2-6A48-1EFA-4493-43E8AF92229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61164"/>
            <a:ext cx="5334000" cy="2428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750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275B30-40C9-DD68-A610-1276BA59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6431" y="79899"/>
            <a:ext cx="12378431" cy="1977501"/>
          </a:xfrm>
        </p:spPr>
        <p:txBody>
          <a:bodyPr/>
          <a:lstStyle/>
          <a:p>
            <a:r>
              <a:rPr lang="hu-HU" dirty="0"/>
              <a:t>4. kérdés:</a:t>
            </a:r>
            <a:br>
              <a:rPr lang="hu-HU" dirty="0"/>
            </a:br>
            <a:r>
              <a:rPr lang="pt-BR" b="0" i="0" dirty="0">
                <a:solidFill>
                  <a:srgbClr val="202124"/>
                </a:solidFill>
                <a:effectLst/>
                <a:latin typeface="docs-Roboto"/>
              </a:rPr>
              <a:t>Motivált vagy még a tanulásra?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6B71C85-DE52-5493-EB88-B6C062DE7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gimi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8BA1A97-255C-3B69-25B3-24C205F8A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B gimi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29766933-94E4-2C9E-376B-D5D24F66E2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54496"/>
            <a:ext cx="5311775" cy="2241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Tartalom helye 9">
            <a:extLst>
              <a:ext uri="{FF2B5EF4-FFF2-40B4-BE49-F238E27FC236}">
                <a16:creationId xmlns:a16="http://schemas.microsoft.com/office/drawing/2014/main" id="{84A8CC1A-C922-EB16-965C-972CCC25EB7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49807"/>
            <a:ext cx="5334000" cy="2250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691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275B30-40C9-DD68-A610-1276BA59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3984"/>
            <a:ext cx="12192000" cy="2241384"/>
          </a:xfrm>
        </p:spPr>
        <p:txBody>
          <a:bodyPr>
            <a:normAutofit/>
          </a:bodyPr>
          <a:lstStyle/>
          <a:p>
            <a:r>
              <a:rPr lang="hu-HU" dirty="0"/>
              <a:t>5. Kérdés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docs-Roboto"/>
              </a:rPr>
              <a:t>Rendszeresen/ napi szinten beszélget/sz/tél/-e a karantén időszak alatt az osztálytársaiddal?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6B71C85-DE52-5493-EB88-B6C062DE7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gimi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8BA1A97-255C-3B69-25B3-24C205F8A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B gimi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09798F98-4BB5-BFDD-A67E-367C84A233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54496"/>
            <a:ext cx="5311775" cy="2241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EA2E0576-AF4B-0618-1B10-985C7FEF78F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49807"/>
            <a:ext cx="5334000" cy="2250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566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275B30-40C9-DD68-A610-1276BA59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021" y="-71021"/>
            <a:ext cx="12263021" cy="2128421"/>
          </a:xfrm>
        </p:spPr>
        <p:txBody>
          <a:bodyPr>
            <a:normAutofit/>
          </a:bodyPr>
          <a:lstStyle/>
          <a:p>
            <a:r>
              <a:rPr lang="hu-HU" dirty="0"/>
              <a:t>6. kérdés: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docs-Roboto"/>
              </a:rPr>
              <a:t>Sportoltál-e  a bezárt időszak alatt 1-2x legalább egy héten? (Egy hosszabb séta is annak számít…)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6B71C85-DE52-5493-EB88-B6C062DE7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gimi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8BA1A97-255C-3B69-25B3-24C205F8A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B gimi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69FAA64A-AB1F-8425-C811-AC337E5386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54496"/>
            <a:ext cx="5311775" cy="2241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C417D7F9-DCAB-09A7-72DB-5F1A635793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49807"/>
            <a:ext cx="5334000" cy="2250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782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275B30-40C9-DD68-A610-1276BA59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144"/>
            <a:ext cx="12192000" cy="2119544"/>
          </a:xfrm>
        </p:spPr>
        <p:txBody>
          <a:bodyPr>
            <a:normAutofit fontScale="90000"/>
          </a:bodyPr>
          <a:lstStyle/>
          <a:p>
            <a:r>
              <a:rPr lang="hu-HU" dirty="0"/>
              <a:t>7.kérdés: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docs-Roboto"/>
              </a:rPr>
              <a:t>Hetente-kéthetente voltak-e nálatok családi programok, akár csak úgy otthon is a karantén idején?</a:t>
            </a:r>
            <a:br>
              <a:rPr lang="hu-HU" b="0" i="0" dirty="0">
                <a:solidFill>
                  <a:srgbClr val="202124"/>
                </a:solidFill>
                <a:effectLst/>
                <a:latin typeface="docs-Roboto"/>
              </a:rPr>
            </a:br>
            <a:br>
              <a:rPr lang="hu-HU" dirty="0"/>
            </a:b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6B71C85-DE52-5493-EB88-B6C062DE7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gimi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8BA1A97-255C-3B69-25B3-24C205F8A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B gimi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C842B2EE-7908-ED0E-FF04-A62184A7AA8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49807"/>
            <a:ext cx="5334000" cy="2250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B8601744-7520-2F78-38BD-D73C7CD85A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54496"/>
            <a:ext cx="5311775" cy="2241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89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9B9147-DD37-4BB3-A91F-1873E9F1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9" y="764373"/>
            <a:ext cx="12112101" cy="1293028"/>
          </a:xfrm>
        </p:spPr>
        <p:txBody>
          <a:bodyPr>
            <a:normAutofit fontScale="90000"/>
          </a:bodyPr>
          <a:lstStyle/>
          <a:p>
            <a:r>
              <a:rPr lang="hu-HU" dirty="0"/>
              <a:t>Pozitív pszichológia </a:t>
            </a:r>
            <a:r>
              <a:rPr lang="hu-HU" sz="4000" dirty="0"/>
              <a:t>Hatása a neveléstudományra</a:t>
            </a:r>
            <a:br>
              <a:rPr lang="hu-HU" sz="4000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DB4ED6-45E3-4369-A542-BFE93B2AE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hu-HU" sz="2000" dirty="0"/>
              <a:t>Pedagógusi -</a:t>
            </a:r>
          </a:p>
          <a:p>
            <a:pPr lvl="1">
              <a:lnSpc>
                <a:spcPct val="150000"/>
              </a:lnSpc>
            </a:pPr>
            <a:r>
              <a:rPr lang="hu-HU" sz="2000" dirty="0"/>
              <a:t>Tanulói jóllét vizsgálatok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Az OECD (2019) Iránytű a tanuláshoz</a:t>
            </a:r>
          </a:p>
          <a:p>
            <a:pPr lvl="1">
              <a:lnSpc>
                <a:spcPct val="150000"/>
              </a:lnSpc>
            </a:pPr>
            <a:r>
              <a:rPr lang="hu-HU" sz="2200" dirty="0"/>
              <a:t>Cél: a jövőbeni boldoguláshoz szükséges tanulói jóllét </a:t>
            </a:r>
          </a:p>
          <a:p>
            <a:pPr lvl="1">
              <a:lnSpc>
                <a:spcPct val="150000"/>
              </a:lnSpc>
            </a:pPr>
            <a:endParaRPr lang="hu-HU" sz="2000" dirty="0"/>
          </a:p>
          <a:p>
            <a:pPr lvl="1">
              <a:lnSpc>
                <a:spcPct val="150000"/>
              </a:lnSpc>
            </a:pPr>
            <a:endParaRPr lang="hu-HU" sz="2000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AEC79D6-E35B-4566-AC99-CD8ED9F5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Horváth H. Attila és Borbáth Katalin</a:t>
            </a:r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41A7F47-2786-4700-A03C-CD5303B72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Változások a pedagógiában – a pedagógia változása III., Esztergom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58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275B30-40C9-DD68-A610-1276BA59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12192000" cy="1295400"/>
          </a:xfrm>
        </p:spPr>
        <p:txBody>
          <a:bodyPr>
            <a:normAutofit fontScale="90000"/>
          </a:bodyPr>
          <a:lstStyle/>
          <a:p>
            <a:r>
              <a:rPr lang="hu-HU" dirty="0"/>
              <a:t>8.kérdés: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docs-Roboto"/>
              </a:rPr>
              <a:t>A digitális oktatás idején mi hiányzott legjobban? Többet is jelölhetsz!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6B71C85-DE52-5493-EB88-B6C062DE7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gimi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8BA1A97-255C-3B69-25B3-24C205F8A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B gimi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C2BFDF74-D257-E927-BE20-BA42503F9D0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03353"/>
            <a:ext cx="5334000" cy="2543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Tartalom helye 10">
            <a:extLst>
              <a:ext uri="{FF2B5EF4-FFF2-40B4-BE49-F238E27FC236}">
                <a16:creationId xmlns:a16="http://schemas.microsoft.com/office/drawing/2014/main" id="{C9882D49-D1A8-3754-F1FC-D437CC8149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08652"/>
            <a:ext cx="5311775" cy="2533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700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61B0DE-98A3-C23C-4CB2-AF0DD054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12192000" cy="1295400"/>
          </a:xfrm>
        </p:spPr>
        <p:txBody>
          <a:bodyPr>
            <a:normAutofit fontScale="90000"/>
          </a:bodyPr>
          <a:lstStyle/>
          <a:p>
            <a:r>
              <a:rPr lang="hu-HU" dirty="0"/>
              <a:t>9.kérdés: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docs-Roboto"/>
              </a:rPr>
              <a:t>Mi az, ami jó kedvre tudott deríteni a digitális tanulásban a pandémia alatt? Többet is jelölhetsz!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BC9350B-C9F4-2230-6FB7-12242E00E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gimi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77A2858-BE9B-77F5-5B2B-C7005C988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B gimi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AB9622E0-B2F1-5737-5D09-B916DDF1F2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08652"/>
            <a:ext cx="5311775" cy="253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AD73F61F-3A40-2F1B-B249-EE9DFD0C986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03353"/>
            <a:ext cx="5334000" cy="2543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330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61B0DE-98A3-C23C-4CB2-AF0DD054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57400"/>
          </a:xfrm>
        </p:spPr>
        <p:txBody>
          <a:bodyPr/>
          <a:lstStyle/>
          <a:p>
            <a:r>
              <a:rPr lang="hu-HU" dirty="0"/>
              <a:t>10.kérdés: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docs-Roboto"/>
              </a:rPr>
              <a:t>Mi az, amit leggyakrabban csináltál a digitális órák alatt? Többet is jelölhetsz!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BC9350B-C9F4-2230-6FB7-12242E00E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gimi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77A2858-BE9B-77F5-5B2B-C7005C988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B gimi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D4B7DC0A-4827-93F9-7E2D-E90F641B56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08652"/>
            <a:ext cx="5311775" cy="253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02D399EC-3918-BC59-F826-FF13C86D576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08652"/>
            <a:ext cx="5334000" cy="2543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61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61B0DE-98A3-C23C-4CB2-AF0DD054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12192000" cy="1295400"/>
          </a:xfrm>
        </p:spPr>
        <p:txBody>
          <a:bodyPr>
            <a:normAutofit fontScale="90000"/>
          </a:bodyPr>
          <a:lstStyle/>
          <a:p>
            <a:r>
              <a:rPr lang="hu-HU" dirty="0"/>
              <a:t>11.kérdés: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docs-Roboto"/>
              </a:rPr>
              <a:t>Mi volt a legrosszabb hatása a pandémiának és a digitális oktatásnak a számodra? Többet is jelölhetsz!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BC9350B-C9F4-2230-6FB7-12242E00E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gimi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77A2858-BE9B-77F5-5B2B-C7005C988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B gimi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E141ECAE-087D-2738-849C-97245E5439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08652"/>
            <a:ext cx="5311775" cy="253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70BA86A7-AF36-DC46-30CD-434B62A45AD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14710"/>
            <a:ext cx="5334000" cy="2720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337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61B0DE-98A3-C23C-4CB2-AF0DD054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12192000" cy="1295400"/>
          </a:xfrm>
        </p:spPr>
        <p:txBody>
          <a:bodyPr>
            <a:normAutofit fontScale="90000"/>
          </a:bodyPr>
          <a:lstStyle/>
          <a:p>
            <a:r>
              <a:rPr lang="hu-HU" dirty="0"/>
              <a:t>12.kérdés: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docs-Roboto"/>
              </a:rPr>
              <a:t>Mi volt a legjobb, ami történt veled a járvány és a digitális oktatás idején? Többet is jelölhetsz!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BC9350B-C9F4-2230-6FB7-12242E00E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gimi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77A2858-BE9B-77F5-5B2B-C7005C988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B gimi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2AF1E749-4CB4-365B-7A3C-C1C9ED7D4F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39568"/>
            <a:ext cx="5311775" cy="2671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835DE9A0-0F17-F9A1-51B8-0197199701E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03353"/>
            <a:ext cx="5334000" cy="2543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783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61B0DE-98A3-C23C-4CB2-AF0DD054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57400"/>
          </a:xfrm>
        </p:spPr>
        <p:txBody>
          <a:bodyPr>
            <a:normAutofit fontScale="90000"/>
          </a:bodyPr>
          <a:lstStyle/>
          <a:p>
            <a:r>
              <a:rPr lang="hu-HU" dirty="0"/>
              <a:t>13.kérdés:</a:t>
            </a:r>
            <a:br>
              <a:rPr lang="hu-HU" dirty="0"/>
            </a:br>
            <a:r>
              <a:rPr lang="hu-HU" b="0" i="0" dirty="0">
                <a:solidFill>
                  <a:srgbClr val="202124"/>
                </a:solidFill>
                <a:effectLst/>
                <a:latin typeface="docs-Roboto"/>
              </a:rPr>
              <a:t>Emlékezz vissza! Melyik iskolai tevékenységhez lett volna a leginkább kedved a pandémia </a:t>
            </a:r>
            <a:r>
              <a:rPr lang="hu-HU" b="0" i="0" dirty="0" err="1">
                <a:solidFill>
                  <a:srgbClr val="202124"/>
                </a:solidFill>
                <a:effectLst/>
                <a:latin typeface="docs-Roboto"/>
              </a:rPr>
              <a:t>alatt?Többet</a:t>
            </a:r>
            <a:r>
              <a:rPr lang="hu-HU" b="0" i="0" dirty="0">
                <a:solidFill>
                  <a:srgbClr val="202124"/>
                </a:solidFill>
                <a:effectLst/>
                <a:latin typeface="docs-Roboto"/>
              </a:rPr>
              <a:t> is jelölhetsz!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BC9350B-C9F4-2230-6FB7-12242E00E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gimi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77A2858-BE9B-77F5-5B2B-C7005C988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B gimi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B3916DFB-2F22-F086-962E-020E76B60C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08652"/>
            <a:ext cx="5311775" cy="253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AB0D7B5C-3964-7B79-3675-B369BFB69FF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14710"/>
            <a:ext cx="5334000" cy="2720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748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4337F0-ECE8-4A37-0C73-BA07F6AB7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-148855"/>
            <a:ext cx="8610600" cy="1446028"/>
          </a:xfrm>
        </p:spPr>
        <p:txBody>
          <a:bodyPr/>
          <a:lstStyle/>
          <a:p>
            <a:r>
              <a:rPr lang="hu-HU" dirty="0"/>
              <a:t>Következtetések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FDE6E3-03E3-58AD-C5A8-C9378BE6B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88" y="1701209"/>
            <a:ext cx="12032512" cy="5156791"/>
          </a:xfrm>
        </p:spPr>
        <p:txBody>
          <a:bodyPr>
            <a:normAutofit lnSpcReduction="10000"/>
          </a:bodyPr>
          <a:lstStyle/>
          <a:p>
            <a:r>
              <a:rPr lang="hu-HU" dirty="0"/>
              <a:t>Nagyon sok hasonlóság- többnyire ugyanazt csinálják az órák alatt, mindenhol sokkal kevesebb utazás, hasonló káros következmények: szorongás, </a:t>
            </a:r>
          </a:p>
          <a:p>
            <a:r>
              <a:rPr lang="hu-HU" dirty="0"/>
              <a:t>Családi háttér különbség, anyagi erőforrások- több családi program, kevesebb munka ,sokkal több sport A gimi</a:t>
            </a:r>
          </a:p>
          <a:p>
            <a:r>
              <a:rPr lang="hu-HU" dirty="0" err="1"/>
              <a:t>Személyközpontúbb</a:t>
            </a:r>
            <a:r>
              <a:rPr lang="hu-HU" dirty="0"/>
              <a:t> iskola A gimi- tanárok, iskola légköre jobban hiányoznak, művészettel sokkal többen foglalkoznak, többen olvasnak</a:t>
            </a:r>
          </a:p>
          <a:p>
            <a:r>
              <a:rPr lang="hu-HU" dirty="0"/>
              <a:t>Minőségibb oktatás- csökkent tananyag A gimi- több alvás, több sorozat, többeknek fordultak fel a napjai B iskolánál a pandémia alatt!!</a:t>
            </a:r>
          </a:p>
          <a:p>
            <a:r>
              <a:rPr lang="hu-HU" dirty="0"/>
              <a:t>Pedagógusok digitális kompetenciája magasabb- A gimi- kevesebben lépnek ki, és alszanak, A gimiben többen kapnak testhez álló kreatív feladatot</a:t>
            </a:r>
          </a:p>
          <a:p>
            <a:r>
              <a:rPr lang="hu-HU" dirty="0"/>
              <a:t>szociális kapcsolatok szélesebb körből A gimi, inkább osztálytársakkal B gimi</a:t>
            </a:r>
          </a:p>
          <a:p>
            <a:r>
              <a:rPr lang="hu-HU" dirty="0"/>
              <a:t>Kortárs segítés és </a:t>
            </a:r>
            <a:r>
              <a:rPr lang="hu-HU" dirty="0" err="1"/>
              <a:t>iskolapszichológia</a:t>
            </a:r>
            <a:r>
              <a:rPr lang="hu-HU" dirty="0"/>
              <a:t> szolgáltatások szélesebb kiépítettsége 52%- A gimi, 32% B gimi</a:t>
            </a:r>
          </a:p>
          <a:p>
            <a:r>
              <a:rPr lang="hu-HU" dirty="0"/>
              <a:t>A gimi- kevésbé megtartó, könnyebben kicsúsznak a diákok a keretekből- magasabb függőségbe csúszott, többen elvesztették a kontaktot a többiekkel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5945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F15922-2350-EAA9-FE54-7C084FCF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Aktuális esetek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4CA30D-4847-7B66-A961-D385A5A6E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Rendszerre adott reakció- szélsőséges konzervativizmus, szerephierarchiákon alapuló, tekintélytisztelet elvű családi, iskolai környezet- feszültségeket indukál</a:t>
            </a:r>
          </a:p>
          <a:p>
            <a:r>
              <a:rPr lang="hu-HU" dirty="0"/>
              <a:t>Diákok a feszültségeket ne fejezhetik ki, egymás ellen fordítják- </a:t>
            </a:r>
            <a:r>
              <a:rPr lang="hu-HU" dirty="0" err="1"/>
              <a:t>bullying</a:t>
            </a:r>
            <a:endParaRPr lang="hu-HU" dirty="0"/>
          </a:p>
          <a:p>
            <a:r>
              <a:rPr lang="hu-HU" dirty="0"/>
              <a:t>Áldozat- </a:t>
            </a:r>
            <a:r>
              <a:rPr lang="hu-HU" dirty="0" err="1"/>
              <a:t>autoagresszió</a:t>
            </a:r>
            <a:r>
              <a:rPr lang="hu-HU" dirty="0"/>
              <a:t>- agresszió indulatot ál áll, indulati kontroll zavar </a:t>
            </a:r>
            <a:r>
              <a:rPr lang="hu-HU" dirty="0" err="1"/>
              <a:t>mindemellé</a:t>
            </a:r>
            <a:r>
              <a:rPr lang="hu-HU" dirty="0"/>
              <a:t>- tettbe fordul át az érzelmek által fűtött energia</a:t>
            </a:r>
          </a:p>
          <a:p>
            <a:r>
              <a:rPr lang="hu-HU" dirty="0"/>
              <a:t>Külső-belső tényezők</a:t>
            </a:r>
          </a:p>
          <a:p>
            <a:r>
              <a:rPr lang="hu-HU" dirty="0"/>
              <a:t>Belső tényezők- </a:t>
            </a:r>
          </a:p>
          <a:p>
            <a:r>
              <a:rPr lang="hu-HU" dirty="0" err="1"/>
              <a:t>Kiégésveszélyeztetettebbek</a:t>
            </a:r>
            <a:r>
              <a:rPr lang="hu-HU" dirty="0"/>
              <a:t>-férfiak</a:t>
            </a:r>
          </a:p>
          <a:p>
            <a:r>
              <a:rPr lang="hu-HU" dirty="0"/>
              <a:t>Halogatás-depresszív állapot-kevésbé keres mentálhigiénés segítséget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5676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288B0A-A930-4FCB-BCF8-CCF34BD7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tanuló mint ágens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A1F349-5162-4416-BDDF-582D8D15E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/>
              <a:t>akar és képes pozitív hatást gyakorolni saját életére és az őt körül vevő világra (kezdeményező, tevékeny, felelősség-teljes)</a:t>
            </a:r>
          </a:p>
          <a:p>
            <a:pPr>
              <a:lnSpc>
                <a:spcPct val="150000"/>
              </a:lnSpc>
            </a:pPr>
            <a:r>
              <a:rPr lang="hu-HU" dirty="0"/>
              <a:t>interakcióban áll: tanárokkal, kortársaival, szüleivel és különböző közösségekkel</a:t>
            </a:r>
          </a:p>
          <a:p>
            <a:pPr>
              <a:lnSpc>
                <a:spcPct val="150000"/>
              </a:lnSpc>
            </a:pPr>
            <a:r>
              <a:rPr lang="hu-HU" dirty="0"/>
              <a:t>a tanulás szélesen értelmezett tevékenység; az informális tanulás szerepe</a:t>
            </a:r>
          </a:p>
          <a:p>
            <a:pPr>
              <a:lnSpc>
                <a:spcPct val="150000"/>
              </a:lnSpc>
            </a:pPr>
            <a:r>
              <a:rPr lang="hu-HU" dirty="0"/>
              <a:t>kiemelt hangsúly az átalakító kompetenciákon</a:t>
            </a:r>
          </a:p>
          <a:p>
            <a:pPr marL="0" indent="0" algn="r">
              <a:buNone/>
            </a:pPr>
            <a:r>
              <a:rPr lang="hu-HU" sz="1600" dirty="0"/>
              <a:t>(</a:t>
            </a:r>
            <a:r>
              <a:rPr lang="hu-HU" sz="1600" dirty="0" err="1"/>
              <a:t>Learning</a:t>
            </a:r>
            <a:r>
              <a:rPr lang="hu-HU" sz="1600" dirty="0"/>
              <a:t> </a:t>
            </a:r>
            <a:r>
              <a:rPr lang="hu-HU" sz="1600" dirty="0" err="1"/>
              <a:t>Compass</a:t>
            </a:r>
            <a:r>
              <a:rPr lang="hu-HU" sz="1600" dirty="0"/>
              <a:t> 2030)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6658A2E-4749-4458-8508-AA1A516C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0D4E2CE-C014-49F5-807E-970EDA9E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0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F542C8-2949-4B18-8C9B-FF2B5FB3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800" dirty="0"/>
              <a:t>transzformatív kompetenciák és a jóllét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A3A67A-C76E-4B4A-B07E-0B8DC3492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transzformatív kompetenciák alapját képező készségek szoros összefüggésben állnak a jólléttel </a:t>
            </a:r>
            <a:r>
              <a:rPr lang="hu-HU" sz="1600" dirty="0"/>
              <a:t>(</a:t>
            </a:r>
            <a:r>
              <a:rPr lang="hu-HU" sz="1600" dirty="0" err="1"/>
              <a:t>Salmela-Aro</a:t>
            </a:r>
            <a:r>
              <a:rPr lang="hu-HU" sz="1600" dirty="0"/>
              <a:t>, 2009)</a:t>
            </a:r>
          </a:p>
          <a:p>
            <a:r>
              <a:rPr lang="hu-HU" dirty="0"/>
              <a:t>Tanulói jóllét kutatások </a:t>
            </a:r>
            <a:r>
              <a:rPr lang="hu-HU" sz="1600" dirty="0"/>
              <a:t>(Szél </a:t>
            </a:r>
            <a:r>
              <a:rPr lang="hu-HU" sz="1600" dirty="0" err="1"/>
              <a:t>et</a:t>
            </a:r>
            <a:r>
              <a:rPr lang="hu-HU" sz="1600" dirty="0"/>
              <a:t> </a:t>
            </a:r>
            <a:r>
              <a:rPr lang="hu-HU" sz="1600" dirty="0" err="1"/>
              <a:t>al</a:t>
            </a:r>
            <a:r>
              <a:rPr lang="hu-HU" sz="1600" dirty="0"/>
              <a:t>. 2021)</a:t>
            </a:r>
          </a:p>
          <a:p>
            <a:pPr lvl="1"/>
            <a:r>
              <a:rPr lang="hu-HU" b="1" dirty="0" err="1"/>
              <a:t>ISCWeB</a:t>
            </a:r>
            <a:r>
              <a:rPr lang="hu-HU" b="1" dirty="0"/>
              <a:t>: </a:t>
            </a:r>
            <a:r>
              <a:rPr lang="hu-HU" dirty="0"/>
              <a:t>a szubjektív jóllét affektív és kognitív komponens</a:t>
            </a:r>
          </a:p>
          <a:p>
            <a:pPr lvl="1"/>
            <a:r>
              <a:rPr lang="hu-HU" b="1" dirty="0"/>
              <a:t>HBSC: </a:t>
            </a:r>
            <a:r>
              <a:rPr lang="hu-HU" dirty="0"/>
              <a:t>a szubjektív jóllét elemei (az élettel, az iskolával való elégedettség stb.),  szubjektív és objektív testkép, szubjektív egészségi állapot és kortársbántalmazás</a:t>
            </a:r>
          </a:p>
          <a:p>
            <a:pPr lvl="1"/>
            <a:r>
              <a:rPr lang="hu-HU" b="1" dirty="0"/>
              <a:t>Pisa: </a:t>
            </a:r>
            <a:r>
              <a:rPr lang="hu-HU" dirty="0"/>
              <a:t>öt dimenzió indikátorokkal</a:t>
            </a:r>
            <a:endParaRPr lang="hu-HU" b="1" dirty="0"/>
          </a:p>
          <a:p>
            <a:r>
              <a:rPr lang="hu-HU" dirty="0"/>
              <a:t>Pedagógus (foglalkozási) jóllét </a:t>
            </a:r>
            <a:r>
              <a:rPr lang="hu-HU" sz="1600" dirty="0"/>
              <a:t>(OECD ?)</a:t>
            </a:r>
          </a:p>
          <a:p>
            <a:pPr lvl="1"/>
            <a:r>
              <a:rPr lang="hu-HU" dirty="0"/>
              <a:t>Első szint: egyéni (kognitív, érzelmi, egészségi és a szociális komponens)</a:t>
            </a:r>
          </a:p>
          <a:p>
            <a:pPr lvl="1"/>
            <a:r>
              <a:rPr lang="hu-HU" dirty="0"/>
              <a:t>Második szint: rendszerszintű feltételek</a:t>
            </a:r>
          </a:p>
          <a:p>
            <a:pPr lvl="1"/>
            <a:r>
              <a:rPr lang="hu-HU" dirty="0"/>
              <a:t>Harmadik szint: külső és belső következmények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501188C-0CE5-47F6-8AD2-5119D9722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6077D86-6D15-434A-ABEA-089375349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5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BC9D08-1A14-4236-6605-82CFCF1F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144" y="764373"/>
            <a:ext cx="12254144" cy="1293028"/>
          </a:xfrm>
        </p:spPr>
        <p:txBody>
          <a:bodyPr>
            <a:normAutofit/>
          </a:bodyPr>
          <a:lstStyle/>
          <a:p>
            <a:r>
              <a:rPr lang="hu-HU" sz="400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Traszformatív</a:t>
            </a:r>
            <a:r>
              <a:rPr lang="hu-HU" sz="400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vagy Átalakító kompetenciák</a:t>
            </a:r>
            <a:br>
              <a:rPr lang="hu-H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E40E026-DBA9-2067-133C-8F83ED209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átalakító kompetenciák- a jövő készségei között kiemelkedő szerep</a:t>
            </a: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hu-H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vagyis </a:t>
            </a:r>
            <a:r>
              <a:rPr lang="hu-H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új értékek teremtése (kíváncsiság, a nyitott, kritikai gondolkodás, a kezdeményező és vállalkozói képesség, a kockázatkezelés, valamint az együttműködni tudás másokkal)</a:t>
            </a: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hu-H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feszültségek és a dilemmák feloldása képessége (flexibilitás, a nézőpontváltás ,empátia,  probléma-megoldás és a konfliktuskezelés)</a:t>
            </a: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hu-H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felelősség érzése és vállalása (az együttérzés és tolerancia, a reflektív gondolkodás, az én-tudatosság, az ön-szabályozás, valamint a bizalom)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Iránytű/ </a:t>
            </a:r>
            <a:r>
              <a:rPr lang="hu-HU" sz="18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hu-HU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earning</a:t>
            </a:r>
            <a:r>
              <a:rPr lang="hu-H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Compass</a:t>
            </a:r>
            <a:r>
              <a:rPr lang="hu-H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2030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hu-HU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509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9E298F-4BEC-481A-BABF-054ECDC69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800" dirty="0"/>
              <a:t>Diákok és a tanárok jólléte összefügg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B7F52E3-567B-4D28-9D1E-6FFE94EA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10230123" cy="4050792"/>
          </a:xfrm>
        </p:spPr>
        <p:txBody>
          <a:bodyPr>
            <a:normAutofit lnSpcReduction="10000"/>
          </a:bodyPr>
          <a:lstStyle/>
          <a:p>
            <a:r>
              <a:rPr lang="hu-HU" dirty="0" err="1"/>
              <a:t>Briner</a:t>
            </a:r>
            <a:r>
              <a:rPr lang="hu-HU" dirty="0"/>
              <a:t> &amp; </a:t>
            </a:r>
            <a:r>
              <a:rPr lang="hu-HU" dirty="0" err="1"/>
              <a:t>Dewberry</a:t>
            </a:r>
            <a:r>
              <a:rPr lang="hu-HU" dirty="0"/>
              <a:t> </a:t>
            </a:r>
            <a:r>
              <a:rPr lang="hu-HU" sz="1600" dirty="0"/>
              <a:t>(2007) </a:t>
            </a:r>
            <a:r>
              <a:rPr lang="hu-HU" dirty="0"/>
              <a:t>pozitív </a:t>
            </a:r>
            <a:r>
              <a:rPr lang="hu-HU" dirty="0" err="1"/>
              <a:t>együttjárás</a:t>
            </a:r>
            <a:r>
              <a:rPr lang="hu-HU" dirty="0"/>
              <a:t> dolgozók jólléte – diákok eredményei </a:t>
            </a:r>
          </a:p>
          <a:p>
            <a:r>
              <a:rPr lang="hu-HU" dirty="0" err="1"/>
              <a:t>Bricheno</a:t>
            </a:r>
            <a:r>
              <a:rPr lang="hu-HU" dirty="0"/>
              <a:t>, Brown &amp; </a:t>
            </a:r>
            <a:r>
              <a:rPr lang="hu-HU" dirty="0" err="1"/>
              <a:t>Lubansky</a:t>
            </a:r>
            <a:r>
              <a:rPr lang="hu-HU" dirty="0"/>
              <a:t> </a:t>
            </a:r>
            <a:r>
              <a:rPr lang="hu-HU" sz="1400" dirty="0"/>
              <a:t>(2009) </a:t>
            </a:r>
            <a:r>
              <a:rPr lang="hu-HU" dirty="0"/>
              <a:t>tanárok jólléte hatással </a:t>
            </a:r>
            <a:r>
              <a:rPr lang="hu-HU" sz="1600" dirty="0"/>
              <a:t>van a </a:t>
            </a:r>
            <a:r>
              <a:rPr lang="hu-HU" dirty="0"/>
              <a:t>tanulók eredmény</a:t>
            </a:r>
            <a:r>
              <a:rPr lang="hu-HU" sz="1600" dirty="0"/>
              <a:t>eire</a:t>
            </a:r>
            <a:r>
              <a:rPr lang="hu-HU" dirty="0"/>
              <a:t> </a:t>
            </a:r>
          </a:p>
          <a:p>
            <a:r>
              <a:rPr lang="hu-HU" dirty="0"/>
              <a:t>Martin &amp; </a:t>
            </a:r>
            <a:r>
              <a:rPr lang="hu-HU" dirty="0" err="1"/>
              <a:t>Dowson</a:t>
            </a:r>
            <a:r>
              <a:rPr lang="hu-HU" dirty="0"/>
              <a:t> </a:t>
            </a:r>
            <a:r>
              <a:rPr lang="hu-HU" sz="1600" dirty="0"/>
              <a:t>(2009):</a:t>
            </a:r>
            <a:r>
              <a:rPr lang="hu-HU" dirty="0"/>
              <a:t> pozitív kapcsolat fontos szereplőkkel meghatározó a fiatalok számára </a:t>
            </a:r>
          </a:p>
          <a:p>
            <a:r>
              <a:rPr lang="hu-HU" dirty="0" err="1"/>
              <a:t>Bhushan</a:t>
            </a:r>
            <a:r>
              <a:rPr lang="hu-HU" dirty="0"/>
              <a:t> </a:t>
            </a:r>
            <a:r>
              <a:rPr lang="hu-HU" sz="1600" dirty="0"/>
              <a:t>(2012): </a:t>
            </a:r>
            <a:r>
              <a:rPr lang="hu-HU" dirty="0"/>
              <a:t>kérdőíves felmérés (160 diák, 40 pedagógus) eredménye:                     - nevelés-oktatásban részesülő gyermekek pszichológiai jólléte függ a velük                                        kapcsolatban lévő pedagógusok személyiségének milyenségétől; </a:t>
            </a:r>
          </a:p>
          <a:p>
            <a:pPr marL="0" indent="0">
              <a:buNone/>
            </a:pPr>
            <a:r>
              <a:rPr lang="hu-HU" dirty="0"/>
              <a:t>  - a tanárok jólléte szignifikáns tényező</a:t>
            </a:r>
            <a:r>
              <a:rPr lang="hu-HU" sz="1600" dirty="0"/>
              <a:t> a </a:t>
            </a:r>
            <a:r>
              <a:rPr lang="hu-HU" dirty="0"/>
              <a:t>fiúk</a:t>
            </a:r>
            <a:r>
              <a:rPr lang="hu-HU" sz="1600" dirty="0"/>
              <a:t>/</a:t>
            </a:r>
            <a:r>
              <a:rPr lang="hu-HU" dirty="0"/>
              <a:t>lányok személyiségfejlődésében.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5E6AB1-549D-4869-892C-9A968DC3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Horváth H. Attila és Borbáth Katalin</a:t>
            </a:r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EDB430E-FDCC-40AC-9871-B500922B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Változások a pedagógiában – a pedagógia változása III., Esztergom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57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DADF1D-FF46-BADA-36C7-06D19BC9D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Aktialitások</a:t>
            </a:r>
            <a:r>
              <a:rPr lang="hu-HU" dirty="0"/>
              <a:t>-Diáktüntetések korszaka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91BBC7-0943-40B9-DB08-7DDE1974A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Mentális jól-lét-</a:t>
            </a:r>
            <a:r>
              <a:rPr lang="hu-HU" dirty="0" err="1"/>
              <a:t>et</a:t>
            </a:r>
            <a:r>
              <a:rPr lang="hu-HU" dirty="0"/>
              <a:t> környezeti, szociális elemek is befolyásolják</a:t>
            </a:r>
          </a:p>
          <a:p>
            <a:r>
              <a:rPr lang="hu-HU" dirty="0"/>
              <a:t>Oktatási rendszer visszásságai,</a:t>
            </a:r>
          </a:p>
          <a:p>
            <a:r>
              <a:rPr lang="hu-HU" dirty="0"/>
              <a:t>Iskolapszichológus állásfoglalás- közoktatás állapotáról</a:t>
            </a:r>
          </a:p>
        </p:txBody>
      </p:sp>
    </p:spTree>
    <p:extLst>
      <p:ext uri="{BB962C8B-B14F-4D97-AF65-F5344CB8AC3E}">
        <p14:creationId xmlns:p14="http://schemas.microsoft.com/office/powerpoint/2010/main" val="158212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8CB983-3561-BB6F-3983-372250577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Aktuális Szélsőségesen agresszív vagy </a:t>
            </a:r>
            <a:r>
              <a:rPr lang="hu-HU" dirty="0" err="1"/>
              <a:t>autoagresszív</a:t>
            </a:r>
            <a:r>
              <a:rPr lang="hu-HU" dirty="0"/>
              <a:t> esetek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15F04E-72B8-F949-EEBB-F36FB41BC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7" y="2194560"/>
            <a:ext cx="11736279" cy="4024125"/>
          </a:xfrm>
        </p:spPr>
        <p:txBody>
          <a:bodyPr/>
          <a:lstStyle/>
          <a:p>
            <a:r>
              <a:rPr lang="hu-HU" dirty="0"/>
              <a:t>Covid megbillentette a kamaszok mentális egészségét, szeparáció, bizonytalanság, családi problémák, magány felerősödött</a:t>
            </a:r>
          </a:p>
          <a:p>
            <a:r>
              <a:rPr lang="hu-HU" dirty="0"/>
              <a:t>Mai hatások nem stabilizálják, hanem súlyosbítják- köznevelési rendszer instabilitása</a:t>
            </a:r>
          </a:p>
          <a:p>
            <a:r>
              <a:rPr lang="hu-HU" dirty="0"/>
              <a:t>Előadás végén visszakanyarodunk…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4918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7716BD-B822-CA00-CF95-C7061D58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F177AC0-F83C-2B7B-1335-10AF8D66A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err="1"/>
              <a:t>Bp</a:t>
            </a:r>
            <a:r>
              <a:rPr lang="hu-HU" dirty="0"/>
              <a:t>-i 2 gimnázium Covid 19 idején- digitális oktatás idején történt mentális egészség felmérése- 2021</a:t>
            </a:r>
          </a:p>
          <a:p>
            <a:endParaRPr lang="hu-HU" dirty="0"/>
          </a:p>
          <a:p>
            <a:r>
              <a:rPr lang="hu-HU" dirty="0"/>
              <a:t>Előzetes adatok, </a:t>
            </a:r>
            <a:r>
              <a:rPr lang="hu-HU" dirty="0" err="1"/>
              <a:t>követlkezetetések</a:t>
            </a:r>
            <a:r>
              <a:rPr lang="hu-HU" dirty="0"/>
              <a:t>- iskolai felméréséről</a:t>
            </a:r>
          </a:p>
          <a:p>
            <a:endParaRPr lang="hu-HU" dirty="0"/>
          </a:p>
          <a:p>
            <a:r>
              <a:rPr lang="hu-HU" dirty="0"/>
              <a:t>A gimi: 324 fő és B gimi : 315 fő </a:t>
            </a:r>
          </a:p>
          <a:p>
            <a:endParaRPr lang="hu-HU" dirty="0"/>
          </a:p>
          <a:p>
            <a:r>
              <a:rPr lang="hu-HU" dirty="0"/>
              <a:t>Különböző pedagógiai kultúra- </a:t>
            </a:r>
          </a:p>
          <a:p>
            <a:r>
              <a:rPr lang="hu-HU" dirty="0"/>
              <a:t>A gimi: bejáratott(ab) digitális oktatás és </a:t>
            </a:r>
            <a:r>
              <a:rPr lang="hu-HU" dirty="0" err="1"/>
              <a:t>személyközpontúbb</a:t>
            </a:r>
            <a:r>
              <a:rPr lang="hu-HU" dirty="0"/>
              <a:t> oktatás, </a:t>
            </a:r>
          </a:p>
          <a:p>
            <a:r>
              <a:rPr lang="hu-HU" dirty="0"/>
              <a:t>B gimi: konzervatívabb, kevésbé személyközpontú</a:t>
            </a:r>
          </a:p>
          <a:p>
            <a:endParaRPr lang="hu-HU" dirty="0"/>
          </a:p>
          <a:p>
            <a:r>
              <a:rPr lang="hu-HU" dirty="0"/>
              <a:t>Összehasonlító vizsgálatok szintjén a kutatói munka ezután kezdődik</a:t>
            </a:r>
          </a:p>
        </p:txBody>
      </p:sp>
    </p:spTree>
    <p:extLst>
      <p:ext uri="{BB962C8B-B14F-4D97-AF65-F5344CB8AC3E}">
        <p14:creationId xmlns:p14="http://schemas.microsoft.com/office/powerpoint/2010/main" val="2518279766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csík">
  <a:themeElements>
    <a:clrScheme name="Kondenzcsík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Kondenzcsík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csík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TM04033937[[fn=Kondenzcsík]]</Template>
  <TotalTime>1968</TotalTime>
  <Words>1288</Words>
  <Application>Microsoft Office PowerPoint</Application>
  <PresentationFormat>Szélesvásznú</PresentationFormat>
  <Paragraphs>135</Paragraphs>
  <Slides>27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docs-Roboto</vt:lpstr>
      <vt:lpstr>Kondenzcsík</vt:lpstr>
      <vt:lpstr>Diákok mentális jól-léte</vt:lpstr>
      <vt:lpstr>Pozitív pszichológia Hatása a neveléstudományra </vt:lpstr>
      <vt:lpstr>A tanuló mint ágens</vt:lpstr>
      <vt:lpstr>transzformatív kompetenciák és a jóllét</vt:lpstr>
      <vt:lpstr>Traszformatív- vagy Átalakító kompetenciák </vt:lpstr>
      <vt:lpstr>Diákok és a tanárok jólléte összefügg</vt:lpstr>
      <vt:lpstr>Aktialitások-Diáktüntetések korszaka</vt:lpstr>
      <vt:lpstr>Aktuális Szélsőségesen agresszív vagy autoagresszív esetek</vt:lpstr>
      <vt:lpstr>adatok</vt:lpstr>
      <vt:lpstr>Anonim Kérdőívek-módszertan</vt:lpstr>
      <vt:lpstr>Kérdések- mit mér?</vt:lpstr>
      <vt:lpstr>Előzetes eredmények</vt:lpstr>
      <vt:lpstr>1. Kérdés:  Érezted-e már hosszabb ideig, (egy-két hétig) az otthonról tanulás idején, hogy sokkal kevésbé van kedved felkelni?</vt:lpstr>
      <vt:lpstr>2. kérdés:  Jellemző -e a digitális tanulási időszakodra (utóbbi hónapok/3-4/ hónap) hogy a napirended és a bioritmusod eléggé megváltozott?</vt:lpstr>
      <vt:lpstr>3. Kérdés Voltál-e az utóbbi hónapokban /január-február-március-április/ 1-2 napig legalább lehangolt, nyomott hangulatú?</vt:lpstr>
      <vt:lpstr>4. kérdés: Motivált vagy még a tanulásra?</vt:lpstr>
      <vt:lpstr>5. Kérdés Rendszeresen/ napi szinten beszélget/sz/tél/-e a karantén időszak alatt az osztálytársaiddal?</vt:lpstr>
      <vt:lpstr>6. kérdés: Sportoltál-e  a bezárt időszak alatt 1-2x legalább egy héten? (Egy hosszabb séta is annak számít…)</vt:lpstr>
      <vt:lpstr>7.kérdés: Hetente-kéthetente voltak-e nálatok családi programok, akár csak úgy otthon is a karantén idején?  </vt:lpstr>
      <vt:lpstr>8.kérdés: A digitális oktatás idején mi hiányzott legjobban? Többet is jelölhetsz!</vt:lpstr>
      <vt:lpstr>9.kérdés: Mi az, ami jó kedvre tudott deríteni a digitális tanulásban a pandémia alatt? Többet is jelölhetsz!</vt:lpstr>
      <vt:lpstr>10.kérdés: Mi az, amit leggyakrabban csináltál a digitális órák alatt? Többet is jelölhetsz!</vt:lpstr>
      <vt:lpstr>11.kérdés: Mi volt a legrosszabb hatása a pandémiának és a digitális oktatásnak a számodra? Többet is jelölhetsz!</vt:lpstr>
      <vt:lpstr>12.kérdés: Mi volt a legjobb, ami történt veled a járvány és a digitális oktatás idején? Többet is jelölhetsz!</vt:lpstr>
      <vt:lpstr>13.kérdés: Emlékezz vissza! Melyik iskolai tevékenységhez lett volna a leginkább kedved a pandémia alatt?Többet is jelölhetsz!</vt:lpstr>
      <vt:lpstr>Következtetések</vt:lpstr>
      <vt:lpstr>Aktuális esetek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Diákok mentális jól-léte</dc:title>
  <dc:creator>Borbáth Katalin</dc:creator>
  <cp:lastModifiedBy>Borbáth Katalin</cp:lastModifiedBy>
  <cp:revision>15</cp:revision>
  <dcterms:created xsi:type="dcterms:W3CDTF">2022-11-13T11:51:17Z</dcterms:created>
  <dcterms:modified xsi:type="dcterms:W3CDTF">2023-04-13T10:07:07Z</dcterms:modified>
</cp:coreProperties>
</file>